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9" r:id="rId4"/>
    <p:sldId id="258" r:id="rId5"/>
    <p:sldId id="260" r:id="rId6"/>
    <p:sldId id="268" r:id="rId7"/>
    <p:sldId id="261" r:id="rId8"/>
    <p:sldId id="262" r:id="rId9"/>
    <p:sldId id="263" r:id="rId10"/>
    <p:sldId id="264" r:id="rId11"/>
    <p:sldId id="265" r:id="rId12"/>
    <p:sldId id="266" r:id="rId13"/>
    <p:sldId id="267" r:id="rId14"/>
  </p:sldIdLst>
  <p:sldSz cx="18288000" cy="10287000"/>
  <p:notesSz cx="6858000" cy="9144000"/>
  <p:embeddedFontLst>
    <p:embeddedFont>
      <p:font typeface="Cambria Math" panose="02040503050406030204" pitchFamily="18" charset="0"/>
      <p:regular r:id="rId16"/>
    </p:embeddedFont>
    <p:embeddedFont>
      <p:font typeface="Canva Sans" panose="020B0604020202020204" charset="0"/>
      <p:regular r:id="rId17"/>
    </p:embeddedFont>
    <p:embeddedFont>
      <p:font typeface="DM Sans" pitchFamily="2" charset="0"/>
      <p:regular r:id="rId18"/>
      <p:bold r:id="rId19"/>
      <p:italic r:id="rId20"/>
      <p:boldItalic r:id="rId21"/>
    </p:embeddedFont>
    <p:embeddedFont>
      <p:font typeface="DM Sans Bold" charset="0"/>
      <p:regular r:id="rId22"/>
    </p:embeddedFont>
    <p:embeddedFont>
      <p:font typeface="Montserrat Classic Bold" panose="020B0604020202020204" charset="0"/>
      <p:regular r:id="rId23"/>
    </p:embeddedFont>
    <p:embeddedFont>
      <p:font typeface="Oswald" panose="00000500000000000000" pitchFamily="2" charset="0"/>
      <p:regular r:id="rId24"/>
      <p:bold r:id="rId25"/>
    </p:embeddedFont>
    <p:embeddedFont>
      <p:font typeface="Oswald Bold" panose="000008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8" d="100"/>
          <a:sy n="58" d="100"/>
        </p:scale>
        <p:origin x="5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AR sinha" userId="d70b67f54f5063e6" providerId="LiveId" clId="{DD42C93F-FEE6-42FB-942E-5F62DAEA0E92}"/>
    <pc:docChg chg="undo redo custSel addSld delSld modSld sldOrd">
      <pc:chgData name="SANKAR sinha" userId="d70b67f54f5063e6" providerId="LiveId" clId="{DD42C93F-FEE6-42FB-942E-5F62DAEA0E92}" dt="2025-04-27T02:51:59.092" v="1842" actId="20577"/>
      <pc:docMkLst>
        <pc:docMk/>
      </pc:docMkLst>
      <pc:sldChg chg="modSp mod ord">
        <pc:chgData name="SANKAR sinha" userId="d70b67f54f5063e6" providerId="LiveId" clId="{DD42C93F-FEE6-42FB-942E-5F62DAEA0E92}" dt="2025-04-27T02:51:59.092" v="1842" actId="20577"/>
        <pc:sldMkLst>
          <pc:docMk/>
          <pc:sldMk cId="0" sldId="257"/>
        </pc:sldMkLst>
        <pc:spChg chg="mod">
          <ac:chgData name="SANKAR sinha" userId="d70b67f54f5063e6" providerId="LiveId" clId="{DD42C93F-FEE6-42FB-942E-5F62DAEA0E92}" dt="2025-04-27T02:51:59.092" v="1842" actId="20577"/>
          <ac:spMkLst>
            <pc:docMk/>
            <pc:sldMk cId="0" sldId="257"/>
            <ac:spMk id="18" creationId="{00000000-0000-0000-0000-000000000000}"/>
          </ac:spMkLst>
        </pc:spChg>
      </pc:sldChg>
      <pc:sldChg chg="addSp delSp modSp mod delAnim">
        <pc:chgData name="SANKAR sinha" userId="d70b67f54f5063e6" providerId="LiveId" clId="{DD42C93F-FEE6-42FB-942E-5F62DAEA0E92}" dt="2025-04-24T23:22:30.976" v="15" actId="688"/>
        <pc:sldMkLst>
          <pc:docMk/>
          <pc:sldMk cId="0" sldId="258"/>
        </pc:sldMkLst>
        <pc:spChg chg="mod">
          <ac:chgData name="SANKAR sinha" userId="d70b67f54f5063e6" providerId="LiveId" clId="{DD42C93F-FEE6-42FB-942E-5F62DAEA0E92}" dt="2025-04-24T23:04:27.013" v="7"/>
          <ac:spMkLst>
            <pc:docMk/>
            <pc:sldMk cId="0" sldId="258"/>
            <ac:spMk id="21" creationId="{00000000-0000-0000-0000-000000000000}"/>
          </ac:spMkLst>
        </pc:spChg>
        <pc:grpChg chg="mod">
          <ac:chgData name="SANKAR sinha" userId="d70b67f54f5063e6" providerId="LiveId" clId="{DD42C93F-FEE6-42FB-942E-5F62DAEA0E92}" dt="2025-04-24T23:21:59.170" v="11" actId="1076"/>
          <ac:grpSpMkLst>
            <pc:docMk/>
            <pc:sldMk cId="0" sldId="258"/>
            <ac:grpSpMk id="11" creationId="{00000000-0000-0000-0000-000000000000}"/>
          </ac:grpSpMkLst>
        </pc:grpChg>
        <pc:picChg chg="add mod">
          <ac:chgData name="SANKAR sinha" userId="d70b67f54f5063e6" providerId="LiveId" clId="{DD42C93F-FEE6-42FB-942E-5F62DAEA0E92}" dt="2025-04-24T23:22:30.976" v="15" actId="688"/>
          <ac:picMkLst>
            <pc:docMk/>
            <pc:sldMk cId="0" sldId="258"/>
            <ac:picMk id="24" creationId="{4AB3EBAC-5F1C-A6DB-DDA1-E6D3AB585E0B}"/>
          </ac:picMkLst>
        </pc:picChg>
      </pc:sldChg>
      <pc:sldChg chg="modSp mod">
        <pc:chgData name="SANKAR sinha" userId="d70b67f54f5063e6" providerId="LiveId" clId="{DD42C93F-FEE6-42FB-942E-5F62DAEA0E92}" dt="2025-04-24T23:38:27.487" v="93" actId="115"/>
        <pc:sldMkLst>
          <pc:docMk/>
          <pc:sldMk cId="0" sldId="259"/>
        </pc:sldMkLst>
        <pc:spChg chg="mod">
          <ac:chgData name="SANKAR sinha" userId="d70b67f54f5063e6" providerId="LiveId" clId="{DD42C93F-FEE6-42FB-942E-5F62DAEA0E92}" dt="2025-04-24T23:38:21.282" v="92" actId="115"/>
          <ac:spMkLst>
            <pc:docMk/>
            <pc:sldMk cId="0" sldId="259"/>
            <ac:spMk id="13" creationId="{BB67BF15-6B2F-E269-4571-0AD53AFB50BB}"/>
          </ac:spMkLst>
        </pc:spChg>
        <pc:spChg chg="mod">
          <ac:chgData name="SANKAR sinha" userId="d70b67f54f5063e6" providerId="LiveId" clId="{DD42C93F-FEE6-42FB-942E-5F62DAEA0E92}" dt="2025-04-24T23:38:27.487" v="93" actId="115"/>
          <ac:spMkLst>
            <pc:docMk/>
            <pc:sldMk cId="0" sldId="259"/>
            <ac:spMk id="14" creationId="{CC4B6D5D-8094-5AF6-FD3F-F260A82167AF}"/>
          </ac:spMkLst>
        </pc:spChg>
      </pc:sldChg>
      <pc:sldChg chg="modSp mod modAnim">
        <pc:chgData name="SANKAR sinha" userId="d70b67f54f5063e6" providerId="LiveId" clId="{DD42C93F-FEE6-42FB-942E-5F62DAEA0E92}" dt="2025-04-26T13:27:47.373" v="677" actId="1076"/>
        <pc:sldMkLst>
          <pc:docMk/>
          <pc:sldMk cId="0" sldId="260"/>
        </pc:sldMkLst>
        <pc:spChg chg="mod">
          <ac:chgData name="SANKAR sinha" userId="d70b67f54f5063e6" providerId="LiveId" clId="{DD42C93F-FEE6-42FB-942E-5F62DAEA0E92}" dt="2025-04-26T13:27:47.373" v="677" actId="1076"/>
          <ac:spMkLst>
            <pc:docMk/>
            <pc:sldMk cId="0" sldId="260"/>
            <ac:spMk id="9" creationId="{00000000-0000-0000-0000-000000000000}"/>
          </ac:spMkLst>
        </pc:spChg>
        <pc:spChg chg="mod">
          <ac:chgData name="SANKAR sinha" userId="d70b67f54f5063e6" providerId="LiveId" clId="{DD42C93F-FEE6-42FB-942E-5F62DAEA0E92}" dt="2025-04-26T13:27:16.819" v="671" actId="1076"/>
          <ac:spMkLst>
            <pc:docMk/>
            <pc:sldMk cId="0" sldId="260"/>
            <ac:spMk id="10" creationId="{00000000-0000-0000-0000-000000000000}"/>
          </ac:spMkLst>
        </pc:spChg>
        <pc:grpChg chg="mod">
          <ac:chgData name="SANKAR sinha" userId="d70b67f54f5063e6" providerId="LiveId" clId="{DD42C93F-FEE6-42FB-942E-5F62DAEA0E92}" dt="2025-04-26T13:27:43.121" v="676" actId="1076"/>
          <ac:grpSpMkLst>
            <pc:docMk/>
            <pc:sldMk cId="0" sldId="260"/>
            <ac:grpSpMk id="3" creationId="{00000000-0000-0000-0000-000000000000}"/>
          </ac:grpSpMkLst>
        </pc:grpChg>
        <pc:picChg chg="mod">
          <ac:chgData name="SANKAR sinha" userId="d70b67f54f5063e6" providerId="LiveId" clId="{DD42C93F-FEE6-42FB-942E-5F62DAEA0E92}" dt="2025-04-26T13:27:32.387" v="673" actId="1076"/>
          <ac:picMkLst>
            <pc:docMk/>
            <pc:sldMk cId="0" sldId="260"/>
            <ac:picMk id="2" creationId="{00000000-0000-0000-0000-000000000000}"/>
          </ac:picMkLst>
        </pc:picChg>
      </pc:sldChg>
      <pc:sldChg chg="addSp delSp modSp mod delAnim modAnim">
        <pc:chgData name="SANKAR sinha" userId="d70b67f54f5063e6" providerId="LiveId" clId="{DD42C93F-FEE6-42FB-942E-5F62DAEA0E92}" dt="2025-04-26T23:36:16.623" v="1757" actId="1076"/>
        <pc:sldMkLst>
          <pc:docMk/>
          <pc:sldMk cId="0" sldId="261"/>
        </pc:sldMkLst>
        <pc:spChg chg="add mod">
          <ac:chgData name="SANKAR sinha" userId="d70b67f54f5063e6" providerId="LiveId" clId="{DD42C93F-FEE6-42FB-942E-5F62DAEA0E92}" dt="2025-04-26T23:36:07.448" v="1756" actId="1076"/>
          <ac:spMkLst>
            <pc:docMk/>
            <pc:sldMk cId="0" sldId="261"/>
            <ac:spMk id="2" creationId="{B79C7270-2956-8402-5415-E59216A83CF5}"/>
          </ac:spMkLst>
        </pc:spChg>
        <pc:spChg chg="mod">
          <ac:chgData name="SANKAR sinha" userId="d70b67f54f5063e6" providerId="LiveId" clId="{DD42C93F-FEE6-42FB-942E-5F62DAEA0E92}" dt="2025-04-26T19:12:21.565" v="1060" actId="20577"/>
          <ac:spMkLst>
            <pc:docMk/>
            <pc:sldMk cId="0" sldId="261"/>
            <ac:spMk id="4" creationId="{00000000-0000-0000-0000-000000000000}"/>
          </ac:spMkLst>
        </pc:spChg>
        <pc:spChg chg="del mod">
          <ac:chgData name="SANKAR sinha" userId="d70b67f54f5063e6" providerId="LiveId" clId="{DD42C93F-FEE6-42FB-942E-5F62DAEA0E92}" dt="2025-04-26T17:00:09.725" v="761" actId="478"/>
          <ac:spMkLst>
            <pc:docMk/>
            <pc:sldMk cId="0" sldId="261"/>
            <ac:spMk id="5" creationId="{00000000-0000-0000-0000-000000000000}"/>
          </ac:spMkLst>
        </pc:spChg>
        <pc:spChg chg="add mod">
          <ac:chgData name="SANKAR sinha" userId="d70b67f54f5063e6" providerId="LiveId" clId="{DD42C93F-FEE6-42FB-942E-5F62DAEA0E92}" dt="2025-04-26T23:35:49.750" v="1752" actId="1076"/>
          <ac:spMkLst>
            <pc:docMk/>
            <pc:sldMk cId="0" sldId="261"/>
            <ac:spMk id="14" creationId="{CB7A72AB-54BB-0DD9-37F2-7E8F215D801C}"/>
          </ac:spMkLst>
        </pc:spChg>
        <pc:spChg chg="add del mod">
          <ac:chgData name="SANKAR sinha" userId="d70b67f54f5063e6" providerId="LiveId" clId="{DD42C93F-FEE6-42FB-942E-5F62DAEA0E92}" dt="2025-04-26T17:10:24.446" v="991" actId="478"/>
          <ac:spMkLst>
            <pc:docMk/>
            <pc:sldMk cId="0" sldId="261"/>
            <ac:spMk id="15" creationId="{B2738CA7-81BA-6631-741D-D9D2525E24E9}"/>
          </ac:spMkLst>
        </pc:spChg>
        <pc:spChg chg="add mod">
          <ac:chgData name="SANKAR sinha" userId="d70b67f54f5063e6" providerId="LiveId" clId="{DD42C93F-FEE6-42FB-942E-5F62DAEA0E92}" dt="2025-04-26T23:35:46.490" v="1751" actId="1076"/>
          <ac:spMkLst>
            <pc:docMk/>
            <pc:sldMk cId="0" sldId="261"/>
            <ac:spMk id="16" creationId="{2EF1F566-C524-14EF-4582-9046B782AC1B}"/>
          </ac:spMkLst>
        </pc:spChg>
        <pc:spChg chg="add mod">
          <ac:chgData name="SANKAR sinha" userId="d70b67f54f5063e6" providerId="LiveId" clId="{DD42C93F-FEE6-42FB-942E-5F62DAEA0E92}" dt="2025-04-26T23:36:02.849" v="1755" actId="1076"/>
          <ac:spMkLst>
            <pc:docMk/>
            <pc:sldMk cId="0" sldId="261"/>
            <ac:spMk id="19" creationId="{13B7DB8B-127B-D7CB-84F9-A973E76E122C}"/>
          </ac:spMkLst>
        </pc:spChg>
        <pc:spChg chg="add del mod">
          <ac:chgData name="SANKAR sinha" userId="d70b67f54f5063e6" providerId="LiveId" clId="{DD42C93F-FEE6-42FB-942E-5F62DAEA0E92}" dt="2025-04-26T19:13:25.938" v="1074"/>
          <ac:spMkLst>
            <pc:docMk/>
            <pc:sldMk cId="0" sldId="261"/>
            <ac:spMk id="20" creationId="{FCD006F3-4E22-2780-3D24-8AAB58A14600}"/>
          </ac:spMkLst>
        </pc:spChg>
        <pc:spChg chg="add mod">
          <ac:chgData name="SANKAR sinha" userId="d70b67f54f5063e6" providerId="LiveId" clId="{DD42C93F-FEE6-42FB-942E-5F62DAEA0E92}" dt="2025-04-26T23:35:58.333" v="1754" actId="1076"/>
          <ac:spMkLst>
            <pc:docMk/>
            <pc:sldMk cId="0" sldId="261"/>
            <ac:spMk id="21" creationId="{8C628876-FD8F-75AE-53DE-F03B9822DBE4}"/>
          </ac:spMkLst>
        </pc:spChg>
        <pc:spChg chg="add mod">
          <ac:chgData name="SANKAR sinha" userId="d70b67f54f5063e6" providerId="LiveId" clId="{DD42C93F-FEE6-42FB-942E-5F62DAEA0E92}" dt="2025-04-26T23:25:39.795" v="1712" actId="1076"/>
          <ac:spMkLst>
            <pc:docMk/>
            <pc:sldMk cId="0" sldId="261"/>
            <ac:spMk id="22" creationId="{C552EFE0-8DD1-3B1F-4698-3F21F70082EC}"/>
          </ac:spMkLst>
        </pc:spChg>
        <pc:grpChg chg="mod">
          <ac:chgData name="SANKAR sinha" userId="d70b67f54f5063e6" providerId="LiveId" clId="{DD42C93F-FEE6-42FB-942E-5F62DAEA0E92}" dt="2025-04-26T16:43:58.666" v="751" actId="1076"/>
          <ac:grpSpMkLst>
            <pc:docMk/>
            <pc:sldMk cId="0" sldId="261"/>
            <ac:grpSpMk id="6" creationId="{00000000-0000-0000-0000-000000000000}"/>
          </ac:grpSpMkLst>
        </pc:grpChg>
        <pc:graphicFrameChg chg="add mod">
          <ac:chgData name="SANKAR sinha" userId="d70b67f54f5063e6" providerId="LiveId" clId="{DD42C93F-FEE6-42FB-942E-5F62DAEA0E92}" dt="2025-04-26T23:36:16.623" v="1757" actId="1076"/>
          <ac:graphicFrameMkLst>
            <pc:docMk/>
            <pc:sldMk cId="0" sldId="261"/>
            <ac:graphicFrameMk id="13" creationId="{625D1E57-D4D4-B609-3327-79E79CFE3A84}"/>
          </ac:graphicFrameMkLst>
        </pc:graphicFrameChg>
        <pc:picChg chg="del">
          <ac:chgData name="SANKAR sinha" userId="d70b67f54f5063e6" providerId="LiveId" clId="{DD42C93F-FEE6-42FB-942E-5F62DAEA0E92}" dt="2025-04-26T15:34:40.274" v="707" actId="478"/>
          <ac:picMkLst>
            <pc:docMk/>
            <pc:sldMk cId="0" sldId="261"/>
            <ac:picMk id="2" creationId="{00000000-0000-0000-0000-000000000000}"/>
          </ac:picMkLst>
        </pc:picChg>
        <pc:picChg chg="del">
          <ac:chgData name="SANKAR sinha" userId="d70b67f54f5063e6" providerId="LiveId" clId="{DD42C93F-FEE6-42FB-942E-5F62DAEA0E92}" dt="2025-04-26T15:34:20.474" v="700" actId="478"/>
          <ac:picMkLst>
            <pc:docMk/>
            <pc:sldMk cId="0" sldId="261"/>
            <ac:picMk id="3" creationId="{00000000-0000-0000-0000-000000000000}"/>
          </ac:picMkLst>
        </pc:picChg>
        <pc:picChg chg="add mod">
          <ac:chgData name="SANKAR sinha" userId="d70b67f54f5063e6" providerId="LiveId" clId="{DD42C93F-FEE6-42FB-942E-5F62DAEA0E92}" dt="2025-04-26T23:35:53.576" v="1753" actId="1076"/>
          <ac:picMkLst>
            <pc:docMk/>
            <pc:sldMk cId="0" sldId="261"/>
            <ac:picMk id="18" creationId="{72822C15-F45A-616E-44D2-3643E2425F97}"/>
          </ac:picMkLst>
        </pc:picChg>
      </pc:sldChg>
      <pc:sldChg chg="addSp delSp modSp mod delAnim modAnim">
        <pc:chgData name="SANKAR sinha" userId="d70b67f54f5063e6" providerId="LiveId" clId="{DD42C93F-FEE6-42FB-942E-5F62DAEA0E92}" dt="2025-04-26T23:25:13.023" v="1709" actId="1076"/>
        <pc:sldMkLst>
          <pc:docMk/>
          <pc:sldMk cId="0" sldId="262"/>
        </pc:sldMkLst>
        <pc:spChg chg="add mod">
          <ac:chgData name="SANKAR sinha" userId="d70b67f54f5063e6" providerId="LiveId" clId="{DD42C93F-FEE6-42FB-942E-5F62DAEA0E92}" dt="2025-04-26T22:32:59.340" v="1403" actId="1076"/>
          <ac:spMkLst>
            <pc:docMk/>
            <pc:sldMk cId="0" sldId="262"/>
            <ac:spMk id="2" creationId="{D76BDCF0-799B-7B6B-4C60-F6D0E5E6D2BE}"/>
          </ac:spMkLst>
        </pc:spChg>
        <pc:spChg chg="add">
          <ac:chgData name="SANKAR sinha" userId="d70b67f54f5063e6" providerId="LiveId" clId="{DD42C93F-FEE6-42FB-942E-5F62DAEA0E92}" dt="2025-04-26T21:34:57.955" v="1158"/>
          <ac:spMkLst>
            <pc:docMk/>
            <pc:sldMk cId="0" sldId="262"/>
            <ac:spMk id="3" creationId="{B1715D40-B1E6-90A0-3418-DC1F47EDAEBD}"/>
          </ac:spMkLst>
        </pc:spChg>
        <pc:spChg chg="del mod">
          <ac:chgData name="SANKAR sinha" userId="d70b67f54f5063e6" providerId="LiveId" clId="{DD42C93F-FEE6-42FB-942E-5F62DAEA0E92}" dt="2025-04-26T19:49:44.601" v="1135"/>
          <ac:spMkLst>
            <pc:docMk/>
            <pc:sldMk cId="0" sldId="262"/>
            <ac:spMk id="11" creationId="{00000000-0000-0000-0000-000000000000}"/>
          </ac:spMkLst>
        </pc:spChg>
        <pc:spChg chg="add mod">
          <ac:chgData name="SANKAR sinha" userId="d70b67f54f5063e6" providerId="LiveId" clId="{DD42C93F-FEE6-42FB-942E-5F62DAEA0E92}" dt="2025-04-26T21:35:07.344" v="1166"/>
          <ac:spMkLst>
            <pc:docMk/>
            <pc:sldMk cId="0" sldId="262"/>
            <ac:spMk id="11" creationId="{ADC7A499-82F1-66BC-1A73-EFD2C741FED2}"/>
          </ac:spMkLst>
        </pc:spChg>
        <pc:spChg chg="del mod">
          <ac:chgData name="SANKAR sinha" userId="d70b67f54f5063e6" providerId="LiveId" clId="{DD42C93F-FEE6-42FB-942E-5F62DAEA0E92}" dt="2025-04-26T19:49:44.601" v="1133"/>
          <ac:spMkLst>
            <pc:docMk/>
            <pc:sldMk cId="0" sldId="262"/>
            <ac:spMk id="12" creationId="{00000000-0000-0000-0000-000000000000}"/>
          </ac:spMkLst>
        </pc:spChg>
        <pc:spChg chg="add mod">
          <ac:chgData name="SANKAR sinha" userId="d70b67f54f5063e6" providerId="LiveId" clId="{DD42C93F-FEE6-42FB-942E-5F62DAEA0E92}" dt="2025-04-26T21:35:06.681" v="1165"/>
          <ac:spMkLst>
            <pc:docMk/>
            <pc:sldMk cId="0" sldId="262"/>
            <ac:spMk id="12" creationId="{C5342FBA-833A-B622-19D5-A5914C36575B}"/>
          </ac:spMkLst>
        </pc:spChg>
        <pc:spChg chg="add mod">
          <ac:chgData name="SANKAR sinha" userId="d70b67f54f5063e6" providerId="LiveId" clId="{DD42C93F-FEE6-42FB-942E-5F62DAEA0E92}" dt="2025-04-26T21:35:06.210" v="1164"/>
          <ac:spMkLst>
            <pc:docMk/>
            <pc:sldMk cId="0" sldId="262"/>
            <ac:spMk id="13" creationId="{1C464728-0F34-3455-6A18-97C092B11FFF}"/>
          </ac:spMkLst>
        </pc:spChg>
        <pc:spChg chg="add mod">
          <ac:chgData name="SANKAR sinha" userId="d70b67f54f5063e6" providerId="LiveId" clId="{DD42C93F-FEE6-42FB-942E-5F62DAEA0E92}" dt="2025-04-26T21:35:05.791" v="1163"/>
          <ac:spMkLst>
            <pc:docMk/>
            <pc:sldMk cId="0" sldId="262"/>
            <ac:spMk id="14" creationId="{F705E58D-7843-11A1-E28E-2CC26F9BABB8}"/>
          </ac:spMkLst>
        </pc:spChg>
        <pc:spChg chg="add mod">
          <ac:chgData name="SANKAR sinha" userId="d70b67f54f5063e6" providerId="LiveId" clId="{DD42C93F-FEE6-42FB-942E-5F62DAEA0E92}" dt="2025-04-26T21:36:52.761" v="1201" actId="2711"/>
          <ac:spMkLst>
            <pc:docMk/>
            <pc:sldMk cId="0" sldId="262"/>
            <ac:spMk id="16" creationId="{1AD19A07-3AB5-65BE-2A4A-BDA07AD1F0AA}"/>
          </ac:spMkLst>
        </pc:spChg>
        <pc:spChg chg="add del mod">
          <ac:chgData name="SANKAR sinha" userId="d70b67f54f5063e6" providerId="LiveId" clId="{DD42C93F-FEE6-42FB-942E-5F62DAEA0E92}" dt="2025-04-26T21:35:47.195" v="1174" actId="478"/>
          <ac:spMkLst>
            <pc:docMk/>
            <pc:sldMk cId="0" sldId="262"/>
            <ac:spMk id="17" creationId="{3A831F98-6B04-CCC6-59D0-B37D5019D1B7}"/>
          </ac:spMkLst>
        </pc:spChg>
        <pc:spChg chg="add mod">
          <ac:chgData name="SANKAR sinha" userId="d70b67f54f5063e6" providerId="LiveId" clId="{DD42C93F-FEE6-42FB-942E-5F62DAEA0E92}" dt="2025-04-26T23:25:13.023" v="1709" actId="1076"/>
          <ac:spMkLst>
            <pc:docMk/>
            <pc:sldMk cId="0" sldId="262"/>
            <ac:spMk id="18" creationId="{B22D9020-B986-C817-A17C-3547FB303E98}"/>
          </ac:spMkLst>
        </pc:spChg>
        <pc:spChg chg="add mod">
          <ac:chgData name="SANKAR sinha" userId="d70b67f54f5063e6" providerId="LiveId" clId="{DD42C93F-FEE6-42FB-942E-5F62DAEA0E92}" dt="2025-04-26T22:33:16.095" v="1416" actId="122"/>
          <ac:spMkLst>
            <pc:docMk/>
            <pc:sldMk cId="0" sldId="262"/>
            <ac:spMk id="19" creationId="{253D003E-9D36-B0CE-2B26-9C476EDBE29C}"/>
          </ac:spMkLst>
        </pc:spChg>
        <pc:picChg chg="del">
          <ac:chgData name="SANKAR sinha" userId="d70b67f54f5063e6" providerId="LiveId" clId="{DD42C93F-FEE6-42FB-942E-5F62DAEA0E92}" dt="2025-04-26T19:41:02.860" v="1125" actId="478"/>
          <ac:picMkLst>
            <pc:docMk/>
            <pc:sldMk cId="0" sldId="262"/>
            <ac:picMk id="2" creationId="{00000000-0000-0000-0000-000000000000}"/>
          </ac:picMkLst>
        </pc:picChg>
        <pc:picChg chg="del">
          <ac:chgData name="SANKAR sinha" userId="d70b67f54f5063e6" providerId="LiveId" clId="{DD42C93F-FEE6-42FB-942E-5F62DAEA0E92}" dt="2025-04-26T19:39:18.517" v="1119" actId="478"/>
          <ac:picMkLst>
            <pc:docMk/>
            <pc:sldMk cId="0" sldId="262"/>
            <ac:picMk id="3" creationId="{00000000-0000-0000-0000-000000000000}"/>
          </ac:picMkLst>
        </pc:picChg>
        <pc:picChg chg="add del mod">
          <ac:chgData name="SANKAR sinha" userId="d70b67f54f5063e6" providerId="LiveId" clId="{DD42C93F-FEE6-42FB-942E-5F62DAEA0E92}" dt="2025-04-26T19:49:44.594" v="1131" actId="478"/>
          <ac:picMkLst>
            <pc:docMk/>
            <pc:sldMk cId="0" sldId="262"/>
            <ac:picMk id="13" creationId="{34031CFF-5C79-59C0-9837-AA31F769FD15}"/>
          </ac:picMkLst>
        </pc:picChg>
        <pc:picChg chg="add mod">
          <ac:chgData name="SANKAR sinha" userId="d70b67f54f5063e6" providerId="LiveId" clId="{DD42C93F-FEE6-42FB-942E-5F62DAEA0E92}" dt="2025-04-26T23:25:08.144" v="1708" actId="1076"/>
          <ac:picMkLst>
            <pc:docMk/>
            <pc:sldMk cId="0" sldId="262"/>
            <ac:picMk id="15" creationId="{EE7B958B-D628-335E-4155-8F1C8A0A2BC6}"/>
          </ac:picMkLst>
        </pc:picChg>
      </pc:sldChg>
      <pc:sldChg chg="addSp delSp modSp mod delAnim modAnim">
        <pc:chgData name="SANKAR sinha" userId="d70b67f54f5063e6" providerId="LiveId" clId="{DD42C93F-FEE6-42FB-942E-5F62DAEA0E92}" dt="2025-04-26T23:27:26.880" v="1722" actId="113"/>
        <pc:sldMkLst>
          <pc:docMk/>
          <pc:sldMk cId="0" sldId="263"/>
        </pc:sldMkLst>
        <pc:spChg chg="del mod">
          <ac:chgData name="SANKAR sinha" userId="d70b67f54f5063e6" providerId="LiveId" clId="{DD42C93F-FEE6-42FB-942E-5F62DAEA0E92}" dt="2025-04-26T22:16:54.046" v="1368"/>
          <ac:spMkLst>
            <pc:docMk/>
            <pc:sldMk cId="0" sldId="263"/>
            <ac:spMk id="10" creationId="{00000000-0000-0000-0000-000000000000}"/>
          </ac:spMkLst>
        </pc:spChg>
        <pc:spChg chg="del mod">
          <ac:chgData name="SANKAR sinha" userId="d70b67f54f5063e6" providerId="LiveId" clId="{DD42C93F-FEE6-42FB-942E-5F62DAEA0E92}" dt="2025-04-26T22:46:17.866" v="1441"/>
          <ac:spMkLst>
            <pc:docMk/>
            <pc:sldMk cId="0" sldId="263"/>
            <ac:spMk id="13" creationId="{A1367D78-5C32-179F-579C-6ACF136C7393}"/>
          </ac:spMkLst>
        </pc:spChg>
        <pc:spChg chg="add mod">
          <ac:chgData name="SANKAR sinha" userId="d70b67f54f5063e6" providerId="LiveId" clId="{DD42C93F-FEE6-42FB-942E-5F62DAEA0E92}" dt="2025-04-26T23:26:51.044" v="1718" actId="1076"/>
          <ac:spMkLst>
            <pc:docMk/>
            <pc:sldMk cId="0" sldId="263"/>
            <ac:spMk id="15" creationId="{B51730CB-3CFB-FF50-7A31-D1456F6D41B2}"/>
          </ac:spMkLst>
        </pc:spChg>
        <pc:spChg chg="add mod">
          <ac:chgData name="SANKAR sinha" userId="d70b67f54f5063e6" providerId="LiveId" clId="{DD42C93F-FEE6-42FB-942E-5F62DAEA0E92}" dt="2025-04-26T23:27:18.969" v="1721" actId="113"/>
          <ac:spMkLst>
            <pc:docMk/>
            <pc:sldMk cId="0" sldId="263"/>
            <ac:spMk id="16" creationId="{2DC53093-83DA-6785-B9CA-9C9AD555BF08}"/>
          </ac:spMkLst>
        </pc:spChg>
        <pc:spChg chg="add mod">
          <ac:chgData name="SANKAR sinha" userId="d70b67f54f5063e6" providerId="LiveId" clId="{DD42C93F-FEE6-42FB-942E-5F62DAEA0E92}" dt="2025-04-26T22:47:16.579" v="1457" actId="122"/>
          <ac:spMkLst>
            <pc:docMk/>
            <pc:sldMk cId="0" sldId="263"/>
            <ac:spMk id="18" creationId="{D5C5CF53-14D9-B864-D81F-7E2CD64206C9}"/>
          </ac:spMkLst>
        </pc:spChg>
        <pc:spChg chg="add mod">
          <ac:chgData name="SANKAR sinha" userId="d70b67f54f5063e6" providerId="LiveId" clId="{DD42C93F-FEE6-42FB-942E-5F62DAEA0E92}" dt="2025-04-26T23:27:26.880" v="1722" actId="113"/>
          <ac:spMkLst>
            <pc:docMk/>
            <pc:sldMk cId="0" sldId="263"/>
            <ac:spMk id="19" creationId="{00840F13-031A-2946-0AA0-1C0E24E8F312}"/>
          </ac:spMkLst>
        </pc:spChg>
        <pc:spChg chg="mod">
          <ac:chgData name="SANKAR sinha" userId="d70b67f54f5063e6" providerId="LiveId" clId="{DD42C93F-FEE6-42FB-942E-5F62DAEA0E92}" dt="2025-04-26T23:23:05.975" v="1645"/>
          <ac:spMkLst>
            <pc:docMk/>
            <pc:sldMk cId="0" sldId="263"/>
            <ac:spMk id="24" creationId="{CF759739-1E8D-F298-FEC5-6EAD09694EFD}"/>
          </ac:spMkLst>
        </pc:spChg>
        <pc:spChg chg="mod">
          <ac:chgData name="SANKAR sinha" userId="d70b67f54f5063e6" providerId="LiveId" clId="{DD42C93F-FEE6-42FB-942E-5F62DAEA0E92}" dt="2025-04-26T23:23:05.975" v="1645"/>
          <ac:spMkLst>
            <pc:docMk/>
            <pc:sldMk cId="0" sldId="263"/>
            <ac:spMk id="25" creationId="{50E652EE-969C-B031-BE82-366BDE110746}"/>
          </ac:spMkLst>
        </pc:spChg>
        <pc:spChg chg="mod">
          <ac:chgData name="SANKAR sinha" userId="d70b67f54f5063e6" providerId="LiveId" clId="{DD42C93F-FEE6-42FB-942E-5F62DAEA0E92}" dt="2025-04-26T23:23:05.975" v="1645"/>
          <ac:spMkLst>
            <pc:docMk/>
            <pc:sldMk cId="0" sldId="263"/>
            <ac:spMk id="26" creationId="{362533C7-DC5A-34E6-EF66-63FB327DDD29}"/>
          </ac:spMkLst>
        </pc:spChg>
        <pc:spChg chg="add mod">
          <ac:chgData name="SANKAR sinha" userId="d70b67f54f5063e6" providerId="LiveId" clId="{DD42C93F-FEE6-42FB-942E-5F62DAEA0E92}" dt="2025-04-26T23:23:05.975" v="1645"/>
          <ac:spMkLst>
            <pc:docMk/>
            <pc:sldMk cId="0" sldId="263"/>
            <ac:spMk id="28" creationId="{5C7F6DBA-1BE5-5086-3EF6-FCDA991F70DA}"/>
          </ac:spMkLst>
        </pc:spChg>
        <pc:spChg chg="add mod">
          <ac:chgData name="SANKAR sinha" userId="d70b67f54f5063e6" providerId="LiveId" clId="{DD42C93F-FEE6-42FB-942E-5F62DAEA0E92}" dt="2025-04-26T23:23:05.975" v="1645"/>
          <ac:spMkLst>
            <pc:docMk/>
            <pc:sldMk cId="0" sldId="263"/>
            <ac:spMk id="29" creationId="{62F857DF-E1E0-23A5-6427-88A597CE792A}"/>
          </ac:spMkLst>
        </pc:spChg>
        <pc:spChg chg="add mod">
          <ac:chgData name="SANKAR sinha" userId="d70b67f54f5063e6" providerId="LiveId" clId="{DD42C93F-FEE6-42FB-942E-5F62DAEA0E92}" dt="2025-04-26T23:23:05.975" v="1645"/>
          <ac:spMkLst>
            <pc:docMk/>
            <pc:sldMk cId="0" sldId="263"/>
            <ac:spMk id="30" creationId="{A3A36E54-D902-63A0-332F-DE34D46DF3BC}"/>
          </ac:spMkLst>
        </pc:spChg>
        <pc:spChg chg="add mod">
          <ac:chgData name="SANKAR sinha" userId="d70b67f54f5063e6" providerId="LiveId" clId="{DD42C93F-FEE6-42FB-942E-5F62DAEA0E92}" dt="2025-04-26T23:23:05.975" v="1645"/>
          <ac:spMkLst>
            <pc:docMk/>
            <pc:sldMk cId="0" sldId="263"/>
            <ac:spMk id="31" creationId="{13CF080A-0F8B-620D-A25B-FD30E26023AC}"/>
          </ac:spMkLst>
        </pc:spChg>
        <pc:spChg chg="add del mod">
          <ac:chgData name="SANKAR sinha" userId="d70b67f54f5063e6" providerId="LiveId" clId="{DD42C93F-FEE6-42FB-942E-5F62DAEA0E92}" dt="2025-04-26T23:23:39.676" v="1652"/>
          <ac:spMkLst>
            <pc:docMk/>
            <pc:sldMk cId="0" sldId="263"/>
            <ac:spMk id="32" creationId="{139905F0-FEEC-08E3-D26D-8E8E1DBD4112}"/>
          </ac:spMkLst>
        </pc:spChg>
        <pc:spChg chg="add mod">
          <ac:chgData name="SANKAR sinha" userId="d70b67f54f5063e6" providerId="LiveId" clId="{DD42C93F-FEE6-42FB-942E-5F62DAEA0E92}" dt="2025-04-26T23:24:19.184" v="1658" actId="1076"/>
          <ac:spMkLst>
            <pc:docMk/>
            <pc:sldMk cId="0" sldId="263"/>
            <ac:spMk id="33" creationId="{BA82B40C-E808-B1C0-3659-B444AD5EDF50}"/>
          </ac:spMkLst>
        </pc:spChg>
        <pc:picChg chg="del">
          <ac:chgData name="SANKAR sinha" userId="d70b67f54f5063e6" providerId="LiveId" clId="{DD42C93F-FEE6-42FB-942E-5F62DAEA0E92}" dt="2025-04-26T22:15:41.661" v="1360" actId="478"/>
          <ac:picMkLst>
            <pc:docMk/>
            <pc:sldMk cId="0" sldId="263"/>
            <ac:picMk id="2" creationId="{00000000-0000-0000-0000-000000000000}"/>
          </ac:picMkLst>
        </pc:picChg>
        <pc:picChg chg="del">
          <ac:chgData name="SANKAR sinha" userId="d70b67f54f5063e6" providerId="LiveId" clId="{DD42C93F-FEE6-42FB-942E-5F62DAEA0E92}" dt="2025-04-26T22:41:55.107" v="1436" actId="478"/>
          <ac:picMkLst>
            <pc:docMk/>
            <pc:sldMk cId="0" sldId="263"/>
            <ac:picMk id="11" creationId="{CC2536DC-6C22-11EB-82FD-F09D5DAF11EB}"/>
          </ac:picMkLst>
        </pc:picChg>
        <pc:picChg chg="add mod">
          <ac:chgData name="SANKAR sinha" userId="d70b67f54f5063e6" providerId="LiveId" clId="{DD42C93F-FEE6-42FB-942E-5F62DAEA0E92}" dt="2025-04-26T23:26:44.384" v="1717" actId="1076"/>
          <ac:picMkLst>
            <pc:docMk/>
            <pc:sldMk cId="0" sldId="263"/>
            <ac:picMk id="14" creationId="{AC356C61-A15D-8977-B900-FD64DD2C2C29}"/>
          </ac:picMkLst>
        </pc:picChg>
        <pc:picChg chg="add mod">
          <ac:chgData name="SANKAR sinha" userId="d70b67f54f5063e6" providerId="LiveId" clId="{DD42C93F-FEE6-42FB-942E-5F62DAEA0E92}" dt="2025-04-26T22:46:51.232" v="1445" actId="14100"/>
          <ac:picMkLst>
            <pc:docMk/>
            <pc:sldMk cId="0" sldId="263"/>
            <ac:picMk id="17" creationId="{0187FFF8-7E2D-464B-E78A-04596BA319B2}"/>
          </ac:picMkLst>
        </pc:picChg>
        <pc:picChg chg="mod">
          <ac:chgData name="SANKAR sinha" userId="d70b67f54f5063e6" providerId="LiveId" clId="{DD42C93F-FEE6-42FB-942E-5F62DAEA0E92}" dt="2025-04-26T23:23:05.975" v="1645"/>
          <ac:picMkLst>
            <pc:docMk/>
            <pc:sldMk cId="0" sldId="263"/>
            <ac:picMk id="22" creationId="{81AA8278-A443-AE1A-781E-98106AE47419}"/>
          </ac:picMkLst>
        </pc:picChg>
        <pc:picChg chg="mod">
          <ac:chgData name="SANKAR sinha" userId="d70b67f54f5063e6" providerId="LiveId" clId="{DD42C93F-FEE6-42FB-942E-5F62DAEA0E92}" dt="2025-04-26T23:23:05.975" v="1645"/>
          <ac:picMkLst>
            <pc:docMk/>
            <pc:sldMk cId="0" sldId="263"/>
            <ac:picMk id="23" creationId="{4FE94F24-94FC-162F-D818-E6D0E119F6CC}"/>
          </ac:picMkLst>
        </pc:picChg>
        <pc:picChg chg="add mod">
          <ac:chgData name="SANKAR sinha" userId="d70b67f54f5063e6" providerId="LiveId" clId="{DD42C93F-FEE6-42FB-942E-5F62DAEA0E92}" dt="2025-04-26T23:23:05.975" v="1645"/>
          <ac:picMkLst>
            <pc:docMk/>
            <pc:sldMk cId="0" sldId="263"/>
            <ac:picMk id="27" creationId="{E1E50086-0BDD-800B-577B-83E84D7B115A}"/>
          </ac:picMkLst>
        </pc:picChg>
      </pc:sldChg>
      <pc:sldChg chg="addSp delSp modSp mod delAnim modAnim">
        <pc:chgData name="SANKAR sinha" userId="d70b67f54f5063e6" providerId="LiveId" clId="{DD42C93F-FEE6-42FB-942E-5F62DAEA0E92}" dt="2025-04-26T23:38:04.224" v="1760" actId="1076"/>
        <pc:sldMkLst>
          <pc:docMk/>
          <pc:sldMk cId="0" sldId="264"/>
        </pc:sldMkLst>
        <pc:spChg chg="del mod">
          <ac:chgData name="SANKAR sinha" userId="d70b67f54f5063e6" providerId="LiveId" clId="{DD42C93F-FEE6-42FB-942E-5F62DAEA0E92}" dt="2025-04-26T23:04:10.586" v="1470"/>
          <ac:spMkLst>
            <pc:docMk/>
            <pc:sldMk cId="0" sldId="264"/>
            <ac:spMk id="10" creationId="{00000000-0000-0000-0000-000000000000}"/>
          </ac:spMkLst>
        </pc:spChg>
        <pc:spChg chg="add mod">
          <ac:chgData name="SANKAR sinha" userId="d70b67f54f5063e6" providerId="LiveId" clId="{DD42C93F-FEE6-42FB-942E-5F62DAEA0E92}" dt="2025-04-26T23:12:07.804" v="1506" actId="1076"/>
          <ac:spMkLst>
            <pc:docMk/>
            <pc:sldMk cId="0" sldId="264"/>
            <ac:spMk id="12" creationId="{8FC01383-BFE2-7C9C-2FAA-B55B7AB7F39B}"/>
          </ac:spMkLst>
        </pc:spChg>
        <pc:spChg chg="add del mod">
          <ac:chgData name="SANKAR sinha" userId="d70b67f54f5063e6" providerId="LiveId" clId="{DD42C93F-FEE6-42FB-942E-5F62DAEA0E92}" dt="2025-04-26T23:10:39.295" v="1498"/>
          <ac:spMkLst>
            <pc:docMk/>
            <pc:sldMk cId="0" sldId="264"/>
            <ac:spMk id="13" creationId="{59339F54-2461-B9C4-8C7D-6AD2581B2705}"/>
          </ac:spMkLst>
        </pc:spChg>
        <pc:spChg chg="add mod">
          <ac:chgData name="SANKAR sinha" userId="d70b67f54f5063e6" providerId="LiveId" clId="{DD42C93F-FEE6-42FB-942E-5F62DAEA0E92}" dt="2025-04-26T23:26:08.245" v="1714" actId="2711"/>
          <ac:spMkLst>
            <pc:docMk/>
            <pc:sldMk cId="0" sldId="264"/>
            <ac:spMk id="15" creationId="{126FAE6E-C37A-D9EC-675B-8C2024F126F5}"/>
          </ac:spMkLst>
        </pc:spChg>
        <pc:spChg chg="add mod">
          <ac:chgData name="SANKAR sinha" userId="d70b67f54f5063e6" providerId="LiveId" clId="{DD42C93F-FEE6-42FB-942E-5F62DAEA0E92}" dt="2025-04-26T23:38:04.224" v="1760" actId="1076"/>
          <ac:spMkLst>
            <pc:docMk/>
            <pc:sldMk cId="0" sldId="264"/>
            <ac:spMk id="16" creationId="{DC7CB8A0-87A8-B93F-EF52-F3CFDF9CCEA2}"/>
          </ac:spMkLst>
        </pc:spChg>
        <pc:spChg chg="add mod">
          <ac:chgData name="SANKAR sinha" userId="d70b67f54f5063e6" providerId="LiveId" clId="{DD42C93F-FEE6-42FB-942E-5F62DAEA0E92}" dt="2025-04-26T23:23:25.082" v="1649" actId="1076"/>
          <ac:spMkLst>
            <pc:docMk/>
            <pc:sldMk cId="0" sldId="264"/>
            <ac:spMk id="17" creationId="{EA50188A-E46E-EDC1-D291-C9FF97B9CED2}"/>
          </ac:spMkLst>
        </pc:spChg>
        <pc:picChg chg="del">
          <ac:chgData name="SANKAR sinha" userId="d70b67f54f5063e6" providerId="LiveId" clId="{DD42C93F-FEE6-42FB-942E-5F62DAEA0E92}" dt="2025-04-26T22:56:52.075" v="1466" actId="478"/>
          <ac:picMkLst>
            <pc:docMk/>
            <pc:sldMk cId="0" sldId="264"/>
            <ac:picMk id="2" creationId="{00000000-0000-0000-0000-000000000000}"/>
          </ac:picMkLst>
        </pc:picChg>
        <pc:picChg chg="add mod">
          <ac:chgData name="SANKAR sinha" userId="d70b67f54f5063e6" providerId="LiveId" clId="{DD42C93F-FEE6-42FB-942E-5F62DAEA0E92}" dt="2025-04-26T23:22:34.783" v="1642" actId="1076"/>
          <ac:picMkLst>
            <pc:docMk/>
            <pc:sldMk cId="0" sldId="264"/>
            <ac:picMk id="11" creationId="{676A81B7-6130-1DBC-5BA3-AF923A3B21E8}"/>
          </ac:picMkLst>
        </pc:picChg>
        <pc:picChg chg="add mod">
          <ac:chgData name="SANKAR sinha" userId="d70b67f54f5063e6" providerId="LiveId" clId="{DD42C93F-FEE6-42FB-942E-5F62DAEA0E92}" dt="2025-04-26T23:10:39.295" v="1496"/>
          <ac:picMkLst>
            <pc:docMk/>
            <pc:sldMk cId="0" sldId="264"/>
            <ac:picMk id="14" creationId="{2B41B052-3159-9656-465F-5A1AD12008FF}"/>
          </ac:picMkLst>
        </pc:picChg>
      </pc:sldChg>
      <pc:sldChg chg="addSp delSp modSp mod delAnim modAnim">
        <pc:chgData name="SANKAR sinha" userId="d70b67f54f5063e6" providerId="LiveId" clId="{DD42C93F-FEE6-42FB-942E-5F62DAEA0E92}" dt="2025-04-26T23:48:58.522" v="1798" actId="207"/>
        <pc:sldMkLst>
          <pc:docMk/>
          <pc:sldMk cId="0" sldId="265"/>
        </pc:sldMkLst>
        <pc:spChg chg="mod">
          <ac:chgData name="SANKAR sinha" userId="d70b67f54f5063e6" providerId="LiveId" clId="{DD42C93F-FEE6-42FB-942E-5F62DAEA0E92}" dt="2025-04-26T23:42:00.356" v="1766" actId="2711"/>
          <ac:spMkLst>
            <pc:docMk/>
            <pc:sldMk cId="0" sldId="265"/>
            <ac:spMk id="29" creationId="{00000000-0000-0000-0000-000000000000}"/>
          </ac:spMkLst>
        </pc:spChg>
        <pc:spChg chg="del mod">
          <ac:chgData name="SANKAR sinha" userId="d70b67f54f5063e6" providerId="LiveId" clId="{DD42C93F-FEE6-42FB-942E-5F62DAEA0E92}" dt="2025-04-26T23:47:33.024" v="1785"/>
          <ac:spMkLst>
            <pc:docMk/>
            <pc:sldMk cId="0" sldId="265"/>
            <ac:spMk id="30" creationId="{00000000-0000-0000-0000-000000000000}"/>
          </ac:spMkLst>
        </pc:spChg>
        <pc:spChg chg="mod">
          <ac:chgData name="SANKAR sinha" userId="d70b67f54f5063e6" providerId="LiveId" clId="{DD42C93F-FEE6-42FB-942E-5F62DAEA0E92}" dt="2025-04-26T23:48:58.522" v="1798" actId="207"/>
          <ac:spMkLst>
            <pc:docMk/>
            <pc:sldMk cId="0" sldId="265"/>
            <ac:spMk id="31" creationId="{00000000-0000-0000-0000-000000000000}"/>
          </ac:spMkLst>
        </pc:spChg>
        <pc:spChg chg="add">
          <ac:chgData name="SANKAR sinha" userId="d70b67f54f5063e6" providerId="LiveId" clId="{DD42C93F-FEE6-42FB-942E-5F62DAEA0E92}" dt="2025-04-26T23:46:08.308" v="1771"/>
          <ac:spMkLst>
            <pc:docMk/>
            <pc:sldMk cId="0" sldId="265"/>
            <ac:spMk id="35" creationId="{468202A0-76CF-BC83-3CEB-C81AF74ADBF3}"/>
          </ac:spMkLst>
        </pc:spChg>
        <pc:spChg chg="add">
          <ac:chgData name="SANKAR sinha" userId="d70b67f54f5063e6" providerId="LiveId" clId="{DD42C93F-FEE6-42FB-942E-5F62DAEA0E92}" dt="2025-04-26T23:46:18.235" v="1773"/>
          <ac:spMkLst>
            <pc:docMk/>
            <pc:sldMk cId="0" sldId="265"/>
            <ac:spMk id="36" creationId="{AF0034F1-6902-0253-60F6-C76C45641D65}"/>
          </ac:spMkLst>
        </pc:spChg>
        <pc:spChg chg="add">
          <ac:chgData name="SANKAR sinha" userId="d70b67f54f5063e6" providerId="LiveId" clId="{DD42C93F-FEE6-42FB-942E-5F62DAEA0E92}" dt="2025-04-26T23:46:43.525" v="1778"/>
          <ac:spMkLst>
            <pc:docMk/>
            <pc:sldMk cId="0" sldId="265"/>
            <ac:spMk id="37" creationId="{31A56C11-AB41-664F-4CF5-919C1C9C6FA1}"/>
          </ac:spMkLst>
        </pc:spChg>
        <pc:spChg chg="add del mod">
          <ac:chgData name="SANKAR sinha" userId="d70b67f54f5063e6" providerId="LiveId" clId="{DD42C93F-FEE6-42FB-942E-5F62DAEA0E92}" dt="2025-04-26T23:47:33.024" v="1787"/>
          <ac:spMkLst>
            <pc:docMk/>
            <pc:sldMk cId="0" sldId="265"/>
            <ac:spMk id="38" creationId="{56B29628-5E07-744E-9612-AEBB0700AD5B}"/>
          </ac:spMkLst>
        </pc:spChg>
        <pc:spChg chg="add del mod">
          <ac:chgData name="SANKAR sinha" userId="d70b67f54f5063e6" providerId="LiveId" clId="{DD42C93F-FEE6-42FB-942E-5F62DAEA0E92}" dt="2025-04-26T23:47:33.024" v="1783" actId="478"/>
          <ac:spMkLst>
            <pc:docMk/>
            <pc:sldMk cId="0" sldId="265"/>
            <ac:spMk id="39" creationId="{6B71DFA1-E7F1-ACA6-A5F5-A91B36B5F85D}"/>
          </ac:spMkLst>
        </pc:spChg>
        <pc:spChg chg="add mod">
          <ac:chgData name="SANKAR sinha" userId="d70b67f54f5063e6" providerId="LiveId" clId="{DD42C93F-FEE6-42FB-942E-5F62DAEA0E92}" dt="2025-04-26T23:48:13.428" v="1794" actId="255"/>
          <ac:spMkLst>
            <pc:docMk/>
            <pc:sldMk cId="0" sldId="265"/>
            <ac:spMk id="40" creationId="{E3211012-569E-41EE-6A4E-6F7B03D4B5D0}"/>
          </ac:spMkLst>
        </pc:spChg>
        <pc:picChg chg="mod">
          <ac:chgData name="SANKAR sinha" userId="d70b67f54f5063e6" providerId="LiveId" clId="{DD42C93F-FEE6-42FB-942E-5F62DAEA0E92}" dt="2025-04-26T23:42:46.727" v="1769" actId="1076"/>
          <ac:picMkLst>
            <pc:docMk/>
            <pc:sldMk cId="0" sldId="265"/>
            <ac:picMk id="25" creationId="{00000000-0000-0000-0000-000000000000}"/>
          </ac:picMkLst>
        </pc:picChg>
        <pc:picChg chg="mod">
          <ac:chgData name="SANKAR sinha" userId="d70b67f54f5063e6" providerId="LiveId" clId="{DD42C93F-FEE6-42FB-942E-5F62DAEA0E92}" dt="2025-04-26T23:42:43.009" v="1768" actId="1076"/>
          <ac:picMkLst>
            <pc:docMk/>
            <pc:sldMk cId="0" sldId="265"/>
            <ac:picMk id="26" creationId="{00000000-0000-0000-0000-000000000000}"/>
          </ac:picMkLst>
        </pc:picChg>
      </pc:sldChg>
      <pc:sldChg chg="addSp delSp modSp mod delAnim modAnim">
        <pc:chgData name="SANKAR sinha" userId="d70b67f54f5063e6" providerId="LiveId" clId="{DD42C93F-FEE6-42FB-942E-5F62DAEA0E92}" dt="2025-04-27T02:50:54.508" v="1821" actId="2711"/>
        <pc:sldMkLst>
          <pc:docMk/>
          <pc:sldMk cId="0" sldId="266"/>
        </pc:sldMkLst>
        <pc:spChg chg="mod">
          <ac:chgData name="SANKAR sinha" userId="d70b67f54f5063e6" providerId="LiveId" clId="{DD42C93F-FEE6-42FB-942E-5F62DAEA0E92}" dt="2025-04-27T02:50:54.508" v="1821" actId="2711"/>
          <ac:spMkLst>
            <pc:docMk/>
            <pc:sldMk cId="0" sldId="266"/>
            <ac:spMk id="29" creationId="{00000000-0000-0000-0000-000000000000}"/>
          </ac:spMkLst>
        </pc:spChg>
        <pc:spChg chg="mod">
          <ac:chgData name="SANKAR sinha" userId="d70b67f54f5063e6" providerId="LiveId" clId="{DD42C93F-FEE6-42FB-942E-5F62DAEA0E92}" dt="2025-04-27T02:50:49.491" v="1820" actId="2711"/>
          <ac:spMkLst>
            <pc:docMk/>
            <pc:sldMk cId="0" sldId="266"/>
            <ac:spMk id="30" creationId="{00000000-0000-0000-0000-000000000000}"/>
          </ac:spMkLst>
        </pc:spChg>
        <pc:spChg chg="del mod">
          <ac:chgData name="SANKAR sinha" userId="d70b67f54f5063e6" providerId="LiveId" clId="{DD42C93F-FEE6-42FB-942E-5F62DAEA0E92}" dt="2025-04-27T02:50:13.574" v="1814"/>
          <ac:spMkLst>
            <pc:docMk/>
            <pc:sldMk cId="0" sldId="266"/>
            <ac:spMk id="34" creationId="{00000000-0000-0000-0000-000000000000}"/>
          </ac:spMkLst>
        </pc:spChg>
        <pc:spChg chg="add">
          <ac:chgData name="SANKAR sinha" userId="d70b67f54f5063e6" providerId="LiveId" clId="{DD42C93F-FEE6-42FB-942E-5F62DAEA0E92}" dt="2025-04-27T02:49:46.283" v="1809"/>
          <ac:spMkLst>
            <pc:docMk/>
            <pc:sldMk cId="0" sldId="266"/>
            <ac:spMk id="35" creationId="{C47F6B10-6593-BE11-857B-EE833344C180}"/>
          </ac:spMkLst>
        </pc:spChg>
        <pc:spChg chg="add del mod">
          <ac:chgData name="SANKAR sinha" userId="d70b67f54f5063e6" providerId="LiveId" clId="{DD42C93F-FEE6-42FB-942E-5F62DAEA0E92}" dt="2025-04-27T02:50:13.564" v="1812" actId="478"/>
          <ac:spMkLst>
            <pc:docMk/>
            <pc:sldMk cId="0" sldId="266"/>
            <ac:spMk id="36" creationId="{21A4A42B-4F89-7838-71B6-DD9BBF36A39E}"/>
          </ac:spMkLst>
        </pc:spChg>
        <pc:spChg chg="add mod">
          <ac:chgData name="SANKAR sinha" userId="d70b67f54f5063e6" providerId="LiveId" clId="{DD42C93F-FEE6-42FB-942E-5F62DAEA0E92}" dt="2025-04-27T02:50:42.303" v="1819" actId="2711"/>
          <ac:spMkLst>
            <pc:docMk/>
            <pc:sldMk cId="0" sldId="266"/>
            <ac:spMk id="37" creationId="{A96FDF8C-6E8D-968A-3962-03D3C76A6C5F}"/>
          </ac:spMkLst>
        </pc:spChg>
      </pc:sldChg>
      <pc:sldChg chg="modSp add modAnim">
        <pc:chgData name="SANKAR sinha" userId="d70b67f54f5063e6" providerId="LiveId" clId="{DD42C93F-FEE6-42FB-942E-5F62DAEA0E92}" dt="2025-04-26T13:53:51.578" v="699" actId="20577"/>
        <pc:sldMkLst>
          <pc:docMk/>
          <pc:sldMk cId="188763687" sldId="268"/>
        </pc:sldMkLst>
        <pc:spChg chg="mod">
          <ac:chgData name="SANKAR sinha" userId="d70b67f54f5063e6" providerId="LiveId" clId="{DD42C93F-FEE6-42FB-942E-5F62DAEA0E92}" dt="2025-04-26T13:53:51.578" v="699" actId="20577"/>
          <ac:spMkLst>
            <pc:docMk/>
            <pc:sldMk cId="188763687" sldId="268"/>
            <ac:spMk id="10" creationId="{B139632C-A9EC-1D58-3A23-D7CF53945E27}"/>
          </ac:spMkLst>
        </pc:spChg>
      </pc:sldChg>
      <pc:sldChg chg="addSp delSp modSp add del mod delAnim modAnim">
        <pc:chgData name="SANKAR sinha" userId="d70b67f54f5063e6" providerId="LiveId" clId="{DD42C93F-FEE6-42FB-942E-5F62DAEA0E92}" dt="2025-04-26T10:35:13.107" v="545" actId="47"/>
        <pc:sldMkLst>
          <pc:docMk/>
          <pc:sldMk cId="1076087274" sldId="268"/>
        </pc:sldMkLst>
        <pc:spChg chg="mod">
          <ac:chgData name="SANKAR sinha" userId="d70b67f54f5063e6" providerId="LiveId" clId="{DD42C93F-FEE6-42FB-942E-5F62DAEA0E92}" dt="2025-04-26T10:34:29.078" v="541" actId="1076"/>
          <ac:spMkLst>
            <pc:docMk/>
            <pc:sldMk cId="1076087274" sldId="268"/>
            <ac:spMk id="9" creationId="{673F4214-76F4-ACD0-ED9D-AD53CF65EFB7}"/>
          </ac:spMkLst>
        </pc:spChg>
        <pc:spChg chg="del mod">
          <ac:chgData name="SANKAR sinha" userId="d70b67f54f5063e6" providerId="LiveId" clId="{DD42C93F-FEE6-42FB-942E-5F62DAEA0E92}" dt="2025-04-26T10:35:12.114" v="544"/>
          <ac:spMkLst>
            <pc:docMk/>
            <pc:sldMk cId="1076087274" sldId="268"/>
            <ac:spMk id="10" creationId="{25DB2A70-CF73-6081-AE7E-CDC13F8EB5C7}"/>
          </ac:spMkLst>
        </pc:spChg>
        <pc:spChg chg="add del mod">
          <ac:chgData name="SANKAR sinha" userId="d70b67f54f5063e6" providerId="LiveId" clId="{DD42C93F-FEE6-42FB-942E-5F62DAEA0E92}" dt="2025-04-26T10:08:14.800" v="487" actId="47"/>
          <ac:spMkLst>
            <pc:docMk/>
            <pc:sldMk cId="1076087274" sldId="268"/>
            <ac:spMk id="11" creationId="{44970909-38D5-A66D-2785-79121F8EA734}"/>
          </ac:spMkLst>
        </pc:spChg>
        <pc:spChg chg="add mod">
          <ac:chgData name="SANKAR sinha" userId="d70b67f54f5063e6" providerId="LiveId" clId="{DD42C93F-FEE6-42FB-942E-5F62DAEA0E92}" dt="2025-04-26T10:04:27.694" v="459"/>
          <ac:spMkLst>
            <pc:docMk/>
            <pc:sldMk cId="1076087274" sldId="268"/>
            <ac:spMk id="12" creationId="{19469324-71E0-EB87-8744-B8CC03B644CF}"/>
          </ac:spMkLst>
        </pc:spChg>
        <pc:spChg chg="add mod">
          <ac:chgData name="SANKAR sinha" userId="d70b67f54f5063e6" providerId="LiveId" clId="{DD42C93F-FEE6-42FB-942E-5F62DAEA0E92}" dt="2025-04-26T10:04:23.724" v="458"/>
          <ac:spMkLst>
            <pc:docMk/>
            <pc:sldMk cId="1076087274" sldId="268"/>
            <ac:spMk id="13" creationId="{8787DAA6-AE95-61D6-A49F-0ADCFB06BFA1}"/>
          </ac:spMkLst>
        </pc:spChg>
        <pc:spChg chg="add mod">
          <ac:chgData name="SANKAR sinha" userId="d70b67f54f5063e6" providerId="LiveId" clId="{DD42C93F-FEE6-42FB-942E-5F62DAEA0E92}" dt="2025-04-26T10:04:23.210" v="457"/>
          <ac:spMkLst>
            <pc:docMk/>
            <pc:sldMk cId="1076087274" sldId="268"/>
            <ac:spMk id="14" creationId="{3814E5CE-3A0B-6739-D415-EC304CD92729}"/>
          </ac:spMkLst>
        </pc:spChg>
        <pc:grpChg chg="mod">
          <ac:chgData name="SANKAR sinha" userId="d70b67f54f5063e6" providerId="LiveId" clId="{DD42C93F-FEE6-42FB-942E-5F62DAEA0E92}" dt="2025-04-26T10:34:22.765" v="540" actId="1076"/>
          <ac:grpSpMkLst>
            <pc:docMk/>
            <pc:sldMk cId="1076087274" sldId="268"/>
            <ac:grpSpMk id="3" creationId="{C6EF9246-47DA-E4F2-099E-7520B455BD26}"/>
          </ac:grpSpMkLst>
        </pc:grpChg>
        <pc:picChg chg="mod">
          <ac:chgData name="SANKAR sinha" userId="d70b67f54f5063e6" providerId="LiveId" clId="{DD42C93F-FEE6-42FB-942E-5F62DAEA0E92}" dt="2025-04-26T10:34:06.742" v="538" actId="1076"/>
          <ac:picMkLst>
            <pc:docMk/>
            <pc:sldMk cId="1076087274" sldId="268"/>
            <ac:picMk id="2" creationId="{C5DE7F1E-F0B0-5BC4-C0DC-33C74F2F356C}"/>
          </ac:picMkLst>
        </pc:picChg>
        <pc:picChg chg="mod">
          <ac:chgData name="SANKAR sinha" userId="d70b67f54f5063e6" providerId="LiveId" clId="{DD42C93F-FEE6-42FB-942E-5F62DAEA0E92}" dt="2025-04-26T10:31:23.742" v="525" actId="1076"/>
          <ac:picMkLst>
            <pc:docMk/>
            <pc:sldMk cId="1076087274" sldId="268"/>
            <ac:picMk id="8" creationId="{7722DC83-54C6-B077-2D5D-7F2ACACD02F0}"/>
          </ac:picMkLst>
        </pc:picChg>
      </pc:sldChg>
      <pc:sldChg chg="new del">
        <pc:chgData name="SANKAR sinha" userId="d70b67f54f5063e6" providerId="LiveId" clId="{DD42C93F-FEE6-42FB-942E-5F62DAEA0E92}" dt="2025-04-26T23:34:30.622" v="1725" actId="680"/>
        <pc:sldMkLst>
          <pc:docMk/>
          <pc:sldMk cId="585488799" sldId="26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d70b67f54f5063e6/Desktop/Invoice%20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INVOICE</a:t>
            </a:r>
            <a:r>
              <a:rPr lang="en-IN" baseline="0"/>
              <a:t> PAYMENT STATUS DISTRIBUTION</a:t>
            </a:r>
            <a:endParaRPr lang="en-IN"/>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IN"/>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8B4-42C3-991C-0257654FFEC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8B4-42C3-991C-0257654FFEC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8B4-42C3-991C-0257654FFEC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Sheet1!$K$16:$K$18</c:f>
              <c:strCache>
                <c:ptCount val="3"/>
                <c:pt idx="0">
                  <c:v>ontime</c:v>
                </c:pt>
                <c:pt idx="1">
                  <c:v>unpaid</c:v>
                </c:pt>
                <c:pt idx="2">
                  <c:v>overdue</c:v>
                </c:pt>
              </c:strCache>
            </c:strRef>
          </c:cat>
          <c:val>
            <c:numRef>
              <c:f>Sheet1!$L$16:$L$18</c:f>
              <c:numCache>
                <c:formatCode>0.00%</c:formatCode>
                <c:ptCount val="3"/>
                <c:pt idx="0">
                  <c:v>0.28000000000000003</c:v>
                </c:pt>
                <c:pt idx="1">
                  <c:v>0.45</c:v>
                </c:pt>
                <c:pt idx="2">
                  <c:v>0.27</c:v>
                </c:pt>
              </c:numCache>
            </c:numRef>
          </c:val>
          <c:extLst>
            <c:ext xmlns:c16="http://schemas.microsoft.com/office/drawing/2014/chart" uri="{C3380CC4-5D6E-409C-BE32-E72D297353CC}">
              <c16:uniqueId val="{00000006-D8B4-42C3-991C-0257654FFEC1}"/>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603883-C5FC-4D28-BD1D-D292DAF29FC6}" type="datetimeFigureOut">
              <a:rPr lang="en-IN" smtClean="0"/>
              <a:t>27-04-2025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5D00C-65F3-46E9-8B80-D161A2883C17}" type="slidenum">
              <a:rPr lang="en-IN" smtClean="0"/>
              <a:t>‹#›</a:t>
            </a:fld>
            <a:endParaRPr lang="en-IN"/>
          </a:p>
        </p:txBody>
      </p:sp>
    </p:spTree>
    <p:extLst>
      <p:ext uri="{BB962C8B-B14F-4D97-AF65-F5344CB8AC3E}">
        <p14:creationId xmlns:p14="http://schemas.microsoft.com/office/powerpoint/2010/main" val="3291882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45D00C-65F3-46E9-8B80-D161A2883C17}" type="slidenum">
              <a:rPr lang="en-IN" smtClean="0"/>
              <a:t>3</a:t>
            </a:fld>
            <a:endParaRPr lang="en-IN"/>
          </a:p>
        </p:txBody>
      </p:sp>
    </p:spTree>
    <p:extLst>
      <p:ext uri="{BB962C8B-B14F-4D97-AF65-F5344CB8AC3E}">
        <p14:creationId xmlns:p14="http://schemas.microsoft.com/office/powerpoint/2010/main" val="26006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5.png"/><Relationship Id="rId10" Type="http://schemas.openxmlformats.org/officeDocument/2006/relationships/image" Target="../media/image31.png"/><Relationship Id="rId4" Type="http://schemas.openxmlformats.org/officeDocument/2006/relationships/image" Target="../media/image26.sv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5.png"/><Relationship Id="rId10" Type="http://schemas.openxmlformats.org/officeDocument/2006/relationships/image" Target="../media/image31.png"/><Relationship Id="rId4" Type="http://schemas.openxmlformats.org/officeDocument/2006/relationships/image" Target="../media/image26.sv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242" t="54526" r="30629"/>
          <a:stretch/>
        </p:blipFill>
        <p:spPr>
          <a:xfrm rot="7659121">
            <a:off x="15410985" y="7079039"/>
            <a:ext cx="3595629" cy="3559977"/>
          </a:xfrm>
          <a:prstGeom prst="rect">
            <a:avLst/>
          </a:prstGeom>
        </p:spPr>
      </p:pic>
      <p:pic>
        <p:nvPicPr>
          <p:cNvPr id="4" name="Picture 4"/>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5345" t="54771" b="14345"/>
          <a:stretch/>
        </p:blipFill>
        <p:spPr>
          <a:xfrm>
            <a:off x="-1" y="-98646"/>
            <a:ext cx="4029045" cy="2859275"/>
          </a:xfrm>
          <a:prstGeom prst="rect">
            <a:avLst/>
          </a:prstGeom>
        </p:spPr>
      </p:pic>
      <p:grpSp>
        <p:nvGrpSpPr>
          <p:cNvPr id="5" name="Group 5"/>
          <p:cNvGrpSpPr/>
          <p:nvPr/>
        </p:nvGrpSpPr>
        <p:grpSpPr>
          <a:xfrm>
            <a:off x="-2" y="2713704"/>
            <a:ext cx="18288000" cy="4812668"/>
            <a:chOff x="0" y="0"/>
            <a:chExt cx="3705023" cy="929404"/>
          </a:xfrm>
        </p:grpSpPr>
        <p:sp>
          <p:nvSpPr>
            <p:cNvPr id="6" name="Freeform 6"/>
            <p:cNvSpPr/>
            <p:nvPr/>
          </p:nvSpPr>
          <p:spPr>
            <a:xfrm>
              <a:off x="0" y="0"/>
              <a:ext cx="3705023" cy="929404"/>
            </a:xfrm>
            <a:custGeom>
              <a:avLst/>
              <a:gdLst/>
              <a:ahLst/>
              <a:cxnLst/>
              <a:rect l="l" t="t" r="r" b="b"/>
              <a:pathLst>
                <a:path w="3705023" h="929404">
                  <a:moveTo>
                    <a:pt x="0" y="0"/>
                  </a:moveTo>
                  <a:lnTo>
                    <a:pt x="3705023" y="0"/>
                  </a:lnTo>
                  <a:lnTo>
                    <a:pt x="3705023" y="929404"/>
                  </a:lnTo>
                  <a:lnTo>
                    <a:pt x="0" y="929404"/>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0" y="4199931"/>
            <a:ext cx="18288000" cy="2401298"/>
          </a:xfrm>
          <a:prstGeom prst="rect">
            <a:avLst/>
          </a:prstGeom>
        </p:spPr>
        <p:txBody>
          <a:bodyPr lIns="0" tIns="0" rIns="0" bIns="0" rtlCol="0" anchor="t">
            <a:spAutoFit/>
          </a:bodyPr>
          <a:lstStyle/>
          <a:p>
            <a:pPr algn="ctr">
              <a:lnSpc>
                <a:spcPts val="22684"/>
              </a:lnSpc>
            </a:pPr>
            <a:r>
              <a:rPr lang="en-US" sz="6600" b="1" dirty="0"/>
              <a:t>A Study of Hashtago Digital Marketing Company</a:t>
            </a:r>
            <a:endParaRPr lang="en-US" sz="6600" b="1" spc="1610" dirty="0">
              <a:solidFill>
                <a:srgbClr val="231F20"/>
              </a:solidFill>
              <a:latin typeface="Oswald Bold"/>
            </a:endParaRPr>
          </a:p>
        </p:txBody>
      </p:sp>
      <p:sp>
        <p:nvSpPr>
          <p:cNvPr id="9" name="TextBox 9"/>
          <p:cNvSpPr txBox="1"/>
          <p:nvPr/>
        </p:nvSpPr>
        <p:spPr>
          <a:xfrm>
            <a:off x="1575135" y="3289254"/>
            <a:ext cx="14807865" cy="1150956"/>
          </a:xfrm>
          <a:prstGeom prst="rect">
            <a:avLst/>
          </a:prstGeom>
        </p:spPr>
        <p:txBody>
          <a:bodyPr wrap="square" lIns="0" tIns="0" rIns="0" bIns="0" rtlCol="0" anchor="t">
            <a:spAutoFit/>
          </a:bodyPr>
          <a:lstStyle/>
          <a:p>
            <a:pPr algn="ctr">
              <a:lnSpc>
                <a:spcPts val="9748"/>
              </a:lnSpc>
            </a:pPr>
            <a:r>
              <a:rPr lang="en-US" sz="6600" dirty="0"/>
              <a:t>The Digital Blueprint: Strategies for Success</a:t>
            </a:r>
            <a:endParaRPr lang="en-US" sz="6600" spc="692" dirty="0">
              <a:solidFill>
                <a:srgbClr val="231F20"/>
              </a:solidFill>
              <a:latin typeface="Oswald Bold"/>
            </a:endParaRPr>
          </a:p>
        </p:txBody>
      </p:sp>
      <p:sp>
        <p:nvSpPr>
          <p:cNvPr id="10" name="TextBox 10"/>
          <p:cNvSpPr txBox="1"/>
          <p:nvPr/>
        </p:nvSpPr>
        <p:spPr>
          <a:xfrm>
            <a:off x="2719596" y="8141460"/>
            <a:ext cx="12848809" cy="1370824"/>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PRESENTATION BY </a:t>
            </a:r>
          </a:p>
          <a:p>
            <a:pPr algn="ctr">
              <a:lnSpc>
                <a:spcPts val="3661"/>
              </a:lnSpc>
            </a:pPr>
            <a:r>
              <a:rPr lang="en-US" sz="2653" spc="140" dirty="0">
                <a:solidFill>
                  <a:srgbClr val="231F20"/>
                </a:solidFill>
                <a:latin typeface="Montserrat Classic Bold"/>
              </a:rPr>
              <a:t>SOMPARTHA SINHA</a:t>
            </a:r>
          </a:p>
          <a:p>
            <a:pPr algn="ctr">
              <a:lnSpc>
                <a:spcPts val="3661"/>
              </a:lnSpc>
            </a:pPr>
            <a:r>
              <a:rPr lang="en-US" sz="2653" spc="140" dirty="0">
                <a:solidFill>
                  <a:srgbClr val="231F20"/>
                </a:solidFill>
                <a:latin typeface="Montserrat Classic Bold"/>
              </a:rPr>
              <a:t>ROLL NO. 23f3002530</a:t>
            </a:r>
          </a:p>
        </p:txBody>
      </p:sp>
      <p:pic>
        <p:nvPicPr>
          <p:cNvPr id="11" name="Picture 11"/>
          <p:cNvPicPr>
            <a:picLocks noChangeAspect="1"/>
          </p:cNvPicPr>
          <p:nvPr/>
        </p:nvPicPr>
        <p:blipFill>
          <a:blip r:embed="rId5"/>
          <a:srcRect/>
          <a:stretch>
            <a:fillRect/>
          </a:stretch>
        </p:blipFill>
        <p:spPr>
          <a:xfrm>
            <a:off x="16531571" y="300971"/>
            <a:ext cx="1455458" cy="14554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42"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3" name="Group 3"/>
          <p:cNvGrpSpPr/>
          <p:nvPr/>
        </p:nvGrpSpPr>
        <p:grpSpPr>
          <a:xfrm>
            <a:off x="-2480027" y="-5299819"/>
            <a:ext cx="23547605" cy="7815497"/>
            <a:chOff x="0" y="0"/>
            <a:chExt cx="31396807" cy="10420662"/>
          </a:xfrm>
        </p:grpSpPr>
        <p:grpSp>
          <p:nvGrpSpPr>
            <p:cNvPr id="4" name="Group 4"/>
            <p:cNvGrpSpPr/>
            <p:nvPr/>
          </p:nvGrpSpPr>
          <p:grpSpPr>
            <a:xfrm>
              <a:off x="3354562" y="5217339"/>
              <a:ext cx="24384000" cy="4114800"/>
              <a:chOff x="0" y="0"/>
              <a:chExt cx="4816593" cy="812800"/>
            </a:xfrm>
          </p:grpSpPr>
          <p:sp>
            <p:nvSpPr>
              <p:cNvPr id="5" name="Freeform 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241398" y="0"/>
              <a:ext cx="10155409" cy="10420662"/>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32276"/>
              <a:ext cx="8946576" cy="9180255"/>
            </a:xfrm>
            <a:prstGeom prst="rect">
              <a:avLst/>
            </a:prstGeom>
          </p:spPr>
        </p:pic>
        <p:sp>
          <p:nvSpPr>
            <p:cNvPr id="9" name="TextBox 9"/>
            <p:cNvSpPr txBox="1"/>
            <p:nvPr/>
          </p:nvSpPr>
          <p:spPr>
            <a:xfrm>
              <a:off x="7947876" y="7402843"/>
              <a:ext cx="14541387" cy="1416892"/>
            </a:xfrm>
            <a:prstGeom prst="rect">
              <a:avLst/>
            </a:prstGeom>
          </p:spPr>
          <p:txBody>
            <a:bodyPr lIns="0" tIns="0" rIns="0" bIns="0" rtlCol="0" anchor="t">
              <a:spAutoFit/>
            </a:bodyPr>
            <a:lstStyle/>
            <a:p>
              <a:pPr algn="ctr">
                <a:lnSpc>
                  <a:spcPts val="8874"/>
                </a:lnSpc>
              </a:pPr>
              <a:r>
                <a:rPr lang="en-US" sz="6430" spc="630" dirty="0">
                  <a:solidFill>
                    <a:srgbClr val="FFFFFF"/>
                  </a:solidFill>
                  <a:latin typeface="Oswald Bold"/>
                </a:rPr>
                <a:t>RESULTS</a:t>
              </a:r>
            </a:p>
          </p:txBody>
        </p:sp>
      </p:grpSp>
      <p:pic>
        <p:nvPicPr>
          <p:cNvPr id="11" name="Picture 10">
            <a:extLst>
              <a:ext uri="{FF2B5EF4-FFF2-40B4-BE49-F238E27FC236}">
                <a16:creationId xmlns:a16="http://schemas.microsoft.com/office/drawing/2014/main" id="{676A81B7-6130-1DBC-5BA3-AF923A3B21E8}"/>
              </a:ext>
            </a:extLst>
          </p:cNvPr>
          <p:cNvPicPr>
            <a:picLocks noChangeAspect="1"/>
          </p:cNvPicPr>
          <p:nvPr/>
        </p:nvPicPr>
        <p:blipFill>
          <a:blip r:embed="rId4"/>
          <a:stretch>
            <a:fillRect/>
          </a:stretch>
        </p:blipFill>
        <p:spPr>
          <a:xfrm>
            <a:off x="533400" y="2084920"/>
            <a:ext cx="7772400" cy="5181600"/>
          </a:xfrm>
          <a:prstGeom prst="rect">
            <a:avLst/>
          </a:prstGeom>
        </p:spPr>
      </p:pic>
      <p:sp>
        <p:nvSpPr>
          <p:cNvPr id="12" name="TextBox 11">
            <a:extLst>
              <a:ext uri="{FF2B5EF4-FFF2-40B4-BE49-F238E27FC236}">
                <a16:creationId xmlns:a16="http://schemas.microsoft.com/office/drawing/2014/main" id="{8FC01383-BFE2-7C9C-2FAA-B55B7AB7F39B}"/>
              </a:ext>
            </a:extLst>
          </p:cNvPr>
          <p:cNvSpPr txBox="1"/>
          <p:nvPr/>
        </p:nvSpPr>
        <p:spPr>
          <a:xfrm>
            <a:off x="2286000" y="7300450"/>
            <a:ext cx="3124200" cy="369332"/>
          </a:xfrm>
          <a:prstGeom prst="rect">
            <a:avLst/>
          </a:prstGeom>
          <a:noFill/>
        </p:spPr>
        <p:txBody>
          <a:bodyPr wrap="square" rtlCol="0">
            <a:spAutoFit/>
          </a:bodyPr>
          <a:lstStyle/>
          <a:p>
            <a:pPr algn="ctr"/>
            <a:r>
              <a:rPr lang="en-US" b="1" dirty="0">
                <a:latin typeface="DM Sans" pitchFamily="2" charset="0"/>
              </a:rPr>
              <a:t>Figure 6</a:t>
            </a:r>
            <a:endParaRPr lang="en-IN" b="1" dirty="0">
              <a:latin typeface="DM Sans" pitchFamily="2" charset="0"/>
            </a:endParaRPr>
          </a:p>
        </p:txBody>
      </p:sp>
      <p:sp>
        <p:nvSpPr>
          <p:cNvPr id="15" name="TextBox 14">
            <a:extLst>
              <a:ext uri="{FF2B5EF4-FFF2-40B4-BE49-F238E27FC236}">
                <a16:creationId xmlns:a16="http://schemas.microsoft.com/office/drawing/2014/main" id="{126FAE6E-C37A-D9EC-675B-8C2024F126F5}"/>
              </a:ext>
            </a:extLst>
          </p:cNvPr>
          <p:cNvSpPr txBox="1"/>
          <p:nvPr/>
        </p:nvSpPr>
        <p:spPr>
          <a:xfrm>
            <a:off x="9906000" y="2781300"/>
            <a:ext cx="7162800" cy="2862322"/>
          </a:xfrm>
          <a:prstGeom prst="rect">
            <a:avLst/>
          </a:prstGeom>
          <a:noFill/>
        </p:spPr>
        <p:txBody>
          <a:bodyPr wrap="square" rtlCol="0">
            <a:spAutoFit/>
          </a:bodyPr>
          <a:lstStyle/>
          <a:p>
            <a:r>
              <a:rPr lang="en-US" b="1" dirty="0">
                <a:latin typeface="DM Sans" pitchFamily="2" charset="0"/>
              </a:rPr>
              <a:t>Figure 6 </a:t>
            </a:r>
            <a:r>
              <a:rPr lang="en-US" dirty="0">
                <a:latin typeface="DM Sans" pitchFamily="2" charset="0"/>
              </a:rPr>
              <a:t>analyzes the requirement for client follow-up communication. The findings revealed that a large proportion of clients required additional follow-ups after the initial engagement. This concentration suggests a communication gap, where clients’ needs were not fully addressed during the primary interaction. Ideally, if the communication process were more effective, the distribution would be more even, with fewer clients requiring repeated follow-ups. The need for multiple engagements can increase operational burden and reduce customer satisfaction over time.</a:t>
            </a:r>
            <a:endParaRPr lang="en-IN" dirty="0">
              <a:latin typeface="DM Sans" pitchFamily="2" charset="0"/>
            </a:endParaRPr>
          </a:p>
        </p:txBody>
      </p:sp>
      <p:sp>
        <p:nvSpPr>
          <p:cNvPr id="16" name="TextBox 15">
            <a:extLst>
              <a:ext uri="{FF2B5EF4-FFF2-40B4-BE49-F238E27FC236}">
                <a16:creationId xmlns:a16="http://schemas.microsoft.com/office/drawing/2014/main" id="{DC7CB8A0-87A8-B93F-EF52-F3CFDF9CCEA2}"/>
              </a:ext>
            </a:extLst>
          </p:cNvPr>
          <p:cNvSpPr txBox="1"/>
          <p:nvPr/>
        </p:nvSpPr>
        <p:spPr>
          <a:xfrm>
            <a:off x="1828800" y="7748440"/>
            <a:ext cx="13508656"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 client feedback analysis shows that Hashtago needs to improve service consistency and client communication. Moderate satisfaction levels, a high follow-up requirement, and a 40% non-recommendation rate highlight clear gaps. Strengthening proactive engagement and delivering more personalized services will be crucial for improving client loyalty and supporting the company’s growth. Overall, the client feedback analysis highlights moderate satisfaction levels, significant room for improvement in client loyalty, and the urgent need to strengthen proactive client communication strategies. These findings underline the necessity for Hashtago to focus on enhancing client engagement, streamlining communication processes, and delivering consistently high service quality to foster stronger, longer-lasting customer relationships.</a:t>
            </a:r>
          </a:p>
          <a:p>
            <a:endParaRPr lang="en-US" dirty="0"/>
          </a:p>
          <a:p>
            <a:endParaRPr lang="en-IN" dirty="0"/>
          </a:p>
        </p:txBody>
      </p:sp>
      <p:sp>
        <p:nvSpPr>
          <p:cNvPr id="17" name="TextBox 16">
            <a:extLst>
              <a:ext uri="{FF2B5EF4-FFF2-40B4-BE49-F238E27FC236}">
                <a16:creationId xmlns:a16="http://schemas.microsoft.com/office/drawing/2014/main" id="{EA50188A-E46E-EDC1-D291-C9FF97B9CED2}"/>
              </a:ext>
            </a:extLst>
          </p:cNvPr>
          <p:cNvSpPr txBox="1"/>
          <p:nvPr/>
        </p:nvSpPr>
        <p:spPr>
          <a:xfrm>
            <a:off x="6629400" y="5571544"/>
            <a:ext cx="8134900" cy="584775"/>
          </a:xfrm>
          <a:prstGeom prst="rect">
            <a:avLst/>
          </a:prstGeom>
          <a:noFill/>
        </p:spPr>
        <p:txBody>
          <a:bodyPr wrap="square" rtlCol="0">
            <a:spAutoFit/>
          </a:bodyPr>
          <a:lstStyle/>
          <a:p>
            <a:pPr algn="ctr"/>
            <a:r>
              <a:rPr lang="en-US" sz="3200" dirty="0">
                <a:solidFill>
                  <a:schemeClr val="tx1">
                    <a:alpha val="34000"/>
                  </a:schemeClr>
                </a:solidFill>
                <a:latin typeface="DM Sans" pitchFamily="2" charset="0"/>
              </a:rPr>
              <a:t>Client feedback dataset analysis</a:t>
            </a:r>
            <a:endParaRPr lang="en-IN" sz="3200" dirty="0">
              <a:solidFill>
                <a:schemeClr val="tx1">
                  <a:alpha val="34000"/>
                </a:schemeClr>
              </a:solidFill>
              <a:latin typeface="DM Sans"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7863">
            <a:off x="-571305" y="6150994"/>
            <a:ext cx="21273218" cy="9128145"/>
          </a:xfrm>
          <a:prstGeom prst="rect">
            <a:avLst/>
          </a:prstGeom>
        </p:spPr>
      </p:pic>
      <p:pic>
        <p:nvPicPr>
          <p:cNvPr id="4" name="Picture 4"/>
          <p:cNvPicPr>
            <a:picLocks noChangeAspect="1"/>
          </p:cNvPicPr>
          <p:nvPr/>
        </p:nvPicPr>
        <p:blipFill>
          <a:blip r:embed="rId5"/>
          <a:srcRect t="46379"/>
          <a:stretch>
            <a:fillRect/>
          </a:stretch>
        </p:blipFill>
        <p:spPr>
          <a:xfrm>
            <a:off x="12645945" y="8679647"/>
            <a:ext cx="5146286" cy="544996"/>
          </a:xfrm>
          <a:prstGeom prst="rect">
            <a:avLst/>
          </a:prstGeom>
        </p:spPr>
      </p:pic>
      <p:grpSp>
        <p:nvGrpSpPr>
          <p:cNvPr id="5" name="Group 5"/>
          <p:cNvGrpSpPr/>
          <p:nvPr/>
        </p:nvGrpSpPr>
        <p:grpSpPr>
          <a:xfrm>
            <a:off x="12664449" y="3583911"/>
            <a:ext cx="5127782" cy="5095735"/>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8" name="Picture 8"/>
          <p:cNvPicPr>
            <a:picLocks noChangeAspect="1"/>
          </p:cNvPicPr>
          <p:nvPr/>
        </p:nvPicPr>
        <p:blipFill>
          <a:blip r:embed="rId5"/>
          <a:srcRect t="46379"/>
          <a:stretch>
            <a:fillRect/>
          </a:stretch>
        </p:blipFill>
        <p:spPr>
          <a:xfrm>
            <a:off x="6655291" y="8679647"/>
            <a:ext cx="5146286" cy="544996"/>
          </a:xfrm>
          <a:prstGeom prst="rect">
            <a:avLst/>
          </a:prstGeom>
        </p:spPr>
      </p:pic>
      <p:grpSp>
        <p:nvGrpSpPr>
          <p:cNvPr id="9" name="Group 9"/>
          <p:cNvGrpSpPr/>
          <p:nvPr/>
        </p:nvGrpSpPr>
        <p:grpSpPr>
          <a:xfrm>
            <a:off x="6673795" y="3583911"/>
            <a:ext cx="5127782" cy="5095735"/>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12" name="Picture 12"/>
          <p:cNvPicPr>
            <a:picLocks noChangeAspect="1"/>
          </p:cNvPicPr>
          <p:nvPr/>
        </p:nvPicPr>
        <p:blipFill>
          <a:blip r:embed="rId5"/>
          <a:srcRect t="46379"/>
          <a:stretch>
            <a:fillRect/>
          </a:stretch>
        </p:blipFill>
        <p:spPr>
          <a:xfrm>
            <a:off x="610760" y="8749392"/>
            <a:ext cx="5202606" cy="550960"/>
          </a:xfrm>
          <a:prstGeom prst="rect">
            <a:avLst/>
          </a:prstGeom>
        </p:spPr>
      </p:pic>
      <p:grpSp>
        <p:nvGrpSpPr>
          <p:cNvPr id="13" name="Group 13"/>
          <p:cNvGrpSpPr/>
          <p:nvPr/>
        </p:nvGrpSpPr>
        <p:grpSpPr>
          <a:xfrm>
            <a:off x="629466" y="3597890"/>
            <a:ext cx="5183900" cy="5151502"/>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1930118" y="2306592"/>
            <a:ext cx="2582597" cy="258259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7951115" y="2306592"/>
            <a:ext cx="2554639" cy="255463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3952704" y="2306592"/>
            <a:ext cx="2554639" cy="25546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613458" y="2532986"/>
            <a:ext cx="1159578" cy="1265413"/>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588988" y="2454366"/>
            <a:ext cx="1199004" cy="1439852"/>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620977" y="2613890"/>
            <a:ext cx="1225013" cy="1225013"/>
          </a:xfrm>
          <a:prstGeom prst="rect">
            <a:avLst/>
          </a:prstGeom>
        </p:spPr>
      </p:pic>
      <p:sp>
        <p:nvSpPr>
          <p:cNvPr id="28" name="TextBox 28"/>
          <p:cNvSpPr txBox="1"/>
          <p:nvPr/>
        </p:nvSpPr>
        <p:spPr>
          <a:xfrm>
            <a:off x="2335030" y="264781"/>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RECOMMENDATIONS</a:t>
            </a:r>
          </a:p>
        </p:txBody>
      </p:sp>
      <p:sp>
        <p:nvSpPr>
          <p:cNvPr id="29" name="TextBox 29"/>
          <p:cNvSpPr txBox="1"/>
          <p:nvPr/>
        </p:nvSpPr>
        <p:spPr>
          <a:xfrm>
            <a:off x="1346765" y="4259214"/>
            <a:ext cx="3749301" cy="4361515"/>
          </a:xfrm>
          <a:prstGeom prst="rect">
            <a:avLst/>
          </a:prstGeom>
        </p:spPr>
        <p:txBody>
          <a:bodyPr lIns="0" tIns="0" rIns="0" bIns="0" rtlCol="0" anchor="t">
            <a:spAutoFit/>
          </a:bodyPr>
          <a:lstStyle/>
          <a:p>
            <a:pPr algn="ctr">
              <a:lnSpc>
                <a:spcPts val="3063"/>
              </a:lnSpc>
            </a:pPr>
            <a:r>
              <a:rPr lang="en-US" sz="2400" b="1" dirty="0">
                <a:solidFill>
                  <a:schemeClr val="bg1"/>
                </a:solidFill>
                <a:latin typeface="DM Sans" pitchFamily="2" charset="0"/>
              </a:rPr>
              <a:t>Prioritize Early Collection Efforts on High-Risk Clients:</a:t>
            </a:r>
            <a:br>
              <a:rPr lang="en-US" sz="2400" dirty="0">
                <a:solidFill>
                  <a:schemeClr val="bg1"/>
                </a:solidFill>
                <a:latin typeface="DM Sans" pitchFamily="2" charset="0"/>
              </a:rPr>
            </a:br>
            <a:r>
              <a:rPr lang="en-US" sz="2400" dirty="0">
                <a:solidFill>
                  <a:schemeClr val="bg1"/>
                </a:solidFill>
                <a:latin typeface="DM Sans" pitchFamily="2" charset="0"/>
              </a:rPr>
              <a:t>Since a small number of clients are causing extreme payment delays, focus follow-up efforts on clients with a history of overdue payments beyond 15 days, as identified in the analysis.</a:t>
            </a:r>
            <a:endParaRPr lang="en-US" sz="2220" spc="217" dirty="0">
              <a:solidFill>
                <a:schemeClr val="bg1"/>
              </a:solidFill>
              <a:latin typeface="DM Sans" pitchFamily="2" charset="0"/>
            </a:endParaRPr>
          </a:p>
        </p:txBody>
      </p:sp>
      <p:sp>
        <p:nvSpPr>
          <p:cNvPr id="31" name="TextBox 31"/>
          <p:cNvSpPr txBox="1"/>
          <p:nvPr/>
        </p:nvSpPr>
        <p:spPr>
          <a:xfrm>
            <a:off x="13025241" y="4553277"/>
            <a:ext cx="4416486" cy="3963970"/>
          </a:xfrm>
          <a:prstGeom prst="rect">
            <a:avLst/>
          </a:prstGeom>
        </p:spPr>
        <p:txBody>
          <a:bodyPr lIns="0" tIns="0" rIns="0" bIns="0" rtlCol="0" anchor="t">
            <a:spAutoFit/>
          </a:bodyPr>
          <a:lstStyle/>
          <a:p>
            <a:pPr algn="ctr">
              <a:lnSpc>
                <a:spcPts val="3063"/>
              </a:lnSpc>
            </a:pPr>
            <a:r>
              <a:rPr lang="en-US" sz="2400" b="1" dirty="0">
                <a:solidFill>
                  <a:schemeClr val="bg1"/>
                </a:solidFill>
                <a:latin typeface="DM Sans" pitchFamily="2" charset="0"/>
              </a:rPr>
              <a:t>Introduce Clear Payment Terms and Reinforce at Onboarding:</a:t>
            </a:r>
            <a:br>
              <a:rPr lang="en-US" sz="2400" dirty="0">
                <a:solidFill>
                  <a:schemeClr val="bg1"/>
                </a:solidFill>
                <a:latin typeface="DM Sans" pitchFamily="2" charset="0"/>
              </a:rPr>
            </a:br>
            <a:r>
              <a:rPr lang="en-US" sz="2400" dirty="0">
                <a:solidFill>
                  <a:schemeClr val="bg1"/>
                </a:solidFill>
                <a:latin typeface="DM Sans" pitchFamily="2" charset="0"/>
              </a:rPr>
              <a:t>As many clients contribute to short-term delays (3–15 days), setting clear expectations at the start of engagements about payment timelines can reduce confusion and minimize minor delays.</a:t>
            </a:r>
            <a:endParaRPr lang="en-US" sz="2220" spc="217" dirty="0">
              <a:solidFill>
                <a:schemeClr val="bg1"/>
              </a:solidFill>
              <a:latin typeface="DM Sans" pitchFamily="2" charset="0"/>
            </a:endParaRPr>
          </a:p>
        </p:txBody>
      </p:sp>
      <p:sp>
        <p:nvSpPr>
          <p:cNvPr id="32" name="TextBox 32"/>
          <p:cNvSpPr txBox="1"/>
          <p:nvPr/>
        </p:nvSpPr>
        <p:spPr>
          <a:xfrm>
            <a:off x="1346765" y="8941487"/>
            <a:ext cx="3749301" cy="651056"/>
          </a:xfrm>
          <a:prstGeom prst="rect">
            <a:avLst/>
          </a:prstGeom>
        </p:spPr>
        <p:txBody>
          <a:bodyPr lIns="0" tIns="0" rIns="0" bIns="0" rtlCol="0" anchor="t">
            <a:spAutoFit/>
          </a:bodyPr>
          <a:lstStyle/>
          <a:p>
            <a:pPr marL="0" lvl="0" indent="0" algn="ctr">
              <a:lnSpc>
                <a:spcPts val="5304"/>
              </a:lnSpc>
              <a:spcBef>
                <a:spcPct val="0"/>
              </a:spcBef>
            </a:pPr>
            <a:r>
              <a:rPr lang="en-US" sz="3843" spc="376">
                <a:solidFill>
                  <a:srgbClr val="000000"/>
                </a:solidFill>
                <a:latin typeface="Oswald"/>
              </a:rPr>
              <a:t>STRATEGY N°1</a:t>
            </a:r>
          </a:p>
        </p:txBody>
      </p:sp>
      <p:sp>
        <p:nvSpPr>
          <p:cNvPr id="33" name="TextBox 33"/>
          <p:cNvSpPr txBox="1"/>
          <p:nvPr/>
        </p:nvSpPr>
        <p:spPr>
          <a:xfrm>
            <a:off x="7289643" y="8958197"/>
            <a:ext cx="3708714" cy="644730"/>
          </a:xfrm>
          <a:prstGeom prst="rect">
            <a:avLst/>
          </a:prstGeom>
        </p:spPr>
        <p:txBody>
          <a:bodyPr lIns="0" tIns="0" rIns="0" bIns="0" rtlCol="0" anchor="t">
            <a:spAutoFit/>
          </a:bodyPr>
          <a:lstStyle/>
          <a:p>
            <a:pPr marL="0" lvl="0" indent="0" algn="ctr">
              <a:lnSpc>
                <a:spcPts val="5247"/>
              </a:lnSpc>
              <a:spcBef>
                <a:spcPct val="0"/>
              </a:spcBef>
            </a:pPr>
            <a:r>
              <a:rPr lang="en-US" sz="3802" spc="372">
                <a:solidFill>
                  <a:srgbClr val="000000"/>
                </a:solidFill>
                <a:latin typeface="Oswald"/>
              </a:rPr>
              <a:t>STRATEGY N°2</a:t>
            </a:r>
          </a:p>
        </p:txBody>
      </p:sp>
      <p:sp>
        <p:nvSpPr>
          <p:cNvPr id="34" name="TextBox 34"/>
          <p:cNvSpPr txBox="1"/>
          <p:nvPr/>
        </p:nvSpPr>
        <p:spPr>
          <a:xfrm>
            <a:off x="13375667" y="8941487"/>
            <a:ext cx="3708714" cy="644730"/>
          </a:xfrm>
          <a:prstGeom prst="rect">
            <a:avLst/>
          </a:prstGeom>
        </p:spPr>
        <p:txBody>
          <a:bodyPr lIns="0" tIns="0" rIns="0" bIns="0" rtlCol="0" anchor="t">
            <a:spAutoFit/>
          </a:bodyPr>
          <a:lstStyle/>
          <a:p>
            <a:pPr marL="0" lvl="0" indent="0" algn="ctr">
              <a:lnSpc>
                <a:spcPts val="5247"/>
              </a:lnSpc>
              <a:spcBef>
                <a:spcPct val="0"/>
              </a:spcBef>
            </a:pPr>
            <a:r>
              <a:rPr lang="en-US" sz="3802" spc="372">
                <a:solidFill>
                  <a:srgbClr val="000000"/>
                </a:solidFill>
                <a:latin typeface="Oswald"/>
              </a:rPr>
              <a:t>STRATEGY N°3</a:t>
            </a:r>
          </a:p>
        </p:txBody>
      </p:sp>
      <p:sp>
        <p:nvSpPr>
          <p:cNvPr id="40" name="TextBox 39">
            <a:extLst>
              <a:ext uri="{FF2B5EF4-FFF2-40B4-BE49-F238E27FC236}">
                <a16:creationId xmlns:a16="http://schemas.microsoft.com/office/drawing/2014/main" id="{E3211012-569E-41EE-6A4E-6F7B03D4B5D0}"/>
              </a:ext>
            </a:extLst>
          </p:cNvPr>
          <p:cNvSpPr txBox="1"/>
          <p:nvPr/>
        </p:nvSpPr>
        <p:spPr>
          <a:xfrm>
            <a:off x="7246342" y="4303898"/>
            <a:ext cx="3986028"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DM Sans" pitchFamily="2" charset="0"/>
              </a:rPr>
              <a:t>Segment Clients by Payment Behavior:</a:t>
            </a:r>
            <a:br>
              <a:rPr kumimoji="0" lang="en-US" altLang="en-US" sz="2400" b="0" i="0" u="none" strike="noStrike" cap="none" normalizeH="0" baseline="0" dirty="0">
                <a:ln>
                  <a:noFill/>
                </a:ln>
                <a:solidFill>
                  <a:schemeClr val="bg1"/>
                </a:solidFill>
                <a:effectLst/>
                <a:latin typeface="DM Sans" pitchFamily="2" charset="0"/>
              </a:rPr>
            </a:br>
            <a:r>
              <a:rPr kumimoji="0" lang="en-US" altLang="en-US" sz="2400" b="0" i="0" u="none" strike="noStrike" cap="none" normalizeH="0" baseline="0" dirty="0">
                <a:ln>
                  <a:noFill/>
                </a:ln>
                <a:solidFill>
                  <a:schemeClr val="bg1"/>
                </a:solidFill>
                <a:effectLst/>
                <a:latin typeface="DM Sans" pitchFamily="2" charset="0"/>
              </a:rPr>
              <a:t>Create separate handling strategies for clients who regularly delay payments versus those who delay occasionally, to apply appropriate payment terms and follow-up intensity.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DM Sans" pitchFamily="2" charset="0"/>
            </a:endParaRPr>
          </a:p>
          <a:p>
            <a:endParaRPr lang="en-IN" sz="2400" dirty="0">
              <a:solidFill>
                <a:schemeClr val="bg1"/>
              </a:solidFill>
              <a:latin typeface="DM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par>
                                <p:cTn id="33" presetID="22" presetClass="entr" presetSubtype="4"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par>
                                <p:cTn id="36" presetID="22" presetClass="entr" presetSubtype="4"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par>
                                <p:cTn id="39" presetID="22" presetClass="entr" presetSubtype="4"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par>
                                <p:cTn id="42" presetID="22" presetClass="entr" presetSubtype="4"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par>
                                <p:cTn id="56" presetID="22" presetClass="entr" presetSubtype="4"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down)">
                                      <p:cBhvr>
                                        <p:cTn id="58" dur="500"/>
                                        <p:tgtEl>
                                          <p:spTgt spid="5"/>
                                        </p:tgtEl>
                                      </p:cBhvr>
                                    </p:animEffect>
                                  </p:childTnLst>
                                </p:cTn>
                              </p:par>
                              <p:par>
                                <p:cTn id="59" presetID="22" presetClass="entr" presetSubtype="4"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down)">
                                      <p:cBhvr>
                                        <p:cTn id="61" dur="500"/>
                                        <p:tgtEl>
                                          <p:spTgt spid="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7863">
            <a:off x="-571305" y="6150994"/>
            <a:ext cx="21273218" cy="9128145"/>
          </a:xfrm>
          <a:prstGeom prst="rect">
            <a:avLst/>
          </a:prstGeom>
        </p:spPr>
      </p:pic>
      <p:pic>
        <p:nvPicPr>
          <p:cNvPr id="4" name="Picture 4"/>
          <p:cNvPicPr>
            <a:picLocks noChangeAspect="1"/>
          </p:cNvPicPr>
          <p:nvPr/>
        </p:nvPicPr>
        <p:blipFill>
          <a:blip r:embed="rId5"/>
          <a:srcRect t="46379"/>
          <a:stretch>
            <a:fillRect/>
          </a:stretch>
        </p:blipFill>
        <p:spPr>
          <a:xfrm>
            <a:off x="12645945" y="8679647"/>
            <a:ext cx="5146286" cy="544996"/>
          </a:xfrm>
          <a:prstGeom prst="rect">
            <a:avLst/>
          </a:prstGeom>
        </p:spPr>
      </p:pic>
      <p:grpSp>
        <p:nvGrpSpPr>
          <p:cNvPr id="5" name="Group 5"/>
          <p:cNvGrpSpPr/>
          <p:nvPr/>
        </p:nvGrpSpPr>
        <p:grpSpPr>
          <a:xfrm>
            <a:off x="12664449" y="3583911"/>
            <a:ext cx="5127782" cy="5095735"/>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8" name="Picture 8"/>
          <p:cNvPicPr>
            <a:picLocks noChangeAspect="1"/>
          </p:cNvPicPr>
          <p:nvPr/>
        </p:nvPicPr>
        <p:blipFill>
          <a:blip r:embed="rId5"/>
          <a:srcRect t="46379"/>
          <a:stretch>
            <a:fillRect/>
          </a:stretch>
        </p:blipFill>
        <p:spPr>
          <a:xfrm>
            <a:off x="6655291" y="8679647"/>
            <a:ext cx="5146286" cy="544996"/>
          </a:xfrm>
          <a:prstGeom prst="rect">
            <a:avLst/>
          </a:prstGeom>
        </p:spPr>
      </p:pic>
      <p:grpSp>
        <p:nvGrpSpPr>
          <p:cNvPr id="9" name="Group 9"/>
          <p:cNvGrpSpPr/>
          <p:nvPr/>
        </p:nvGrpSpPr>
        <p:grpSpPr>
          <a:xfrm>
            <a:off x="6673795" y="3583911"/>
            <a:ext cx="5127782" cy="5095735"/>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12" name="Picture 12"/>
          <p:cNvPicPr>
            <a:picLocks noChangeAspect="1"/>
          </p:cNvPicPr>
          <p:nvPr/>
        </p:nvPicPr>
        <p:blipFill>
          <a:blip r:embed="rId5"/>
          <a:srcRect t="46379"/>
          <a:stretch>
            <a:fillRect/>
          </a:stretch>
        </p:blipFill>
        <p:spPr>
          <a:xfrm>
            <a:off x="610760" y="8749392"/>
            <a:ext cx="5202606" cy="550960"/>
          </a:xfrm>
          <a:prstGeom prst="rect">
            <a:avLst/>
          </a:prstGeom>
        </p:spPr>
      </p:pic>
      <p:grpSp>
        <p:nvGrpSpPr>
          <p:cNvPr id="13" name="Group 13"/>
          <p:cNvGrpSpPr/>
          <p:nvPr/>
        </p:nvGrpSpPr>
        <p:grpSpPr>
          <a:xfrm>
            <a:off x="629466" y="3597890"/>
            <a:ext cx="5183900" cy="5151502"/>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1930118" y="2306592"/>
            <a:ext cx="2582597" cy="258259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7951115" y="2306592"/>
            <a:ext cx="2554639" cy="255463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3952704" y="2306592"/>
            <a:ext cx="2554639" cy="25546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632274" y="2506470"/>
            <a:ext cx="1159578" cy="1265413"/>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8681" y="2506470"/>
            <a:ext cx="1199004" cy="1439852"/>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620977" y="2613890"/>
            <a:ext cx="1225013" cy="1225013"/>
          </a:xfrm>
          <a:prstGeom prst="rect">
            <a:avLst/>
          </a:prstGeom>
        </p:spPr>
      </p:pic>
      <p:sp>
        <p:nvSpPr>
          <p:cNvPr id="28" name="TextBox 28"/>
          <p:cNvSpPr txBox="1"/>
          <p:nvPr/>
        </p:nvSpPr>
        <p:spPr>
          <a:xfrm>
            <a:off x="2335030" y="264781"/>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RECOMMENDATIONS</a:t>
            </a:r>
          </a:p>
        </p:txBody>
      </p:sp>
      <p:sp>
        <p:nvSpPr>
          <p:cNvPr id="29" name="TextBox 29"/>
          <p:cNvSpPr txBox="1"/>
          <p:nvPr/>
        </p:nvSpPr>
        <p:spPr>
          <a:xfrm>
            <a:off x="938345" y="4381483"/>
            <a:ext cx="4566143" cy="3963970"/>
          </a:xfrm>
          <a:prstGeom prst="rect">
            <a:avLst/>
          </a:prstGeom>
        </p:spPr>
        <p:txBody>
          <a:bodyPr lIns="0" tIns="0" rIns="0" bIns="0" rtlCol="0" anchor="t">
            <a:spAutoFit/>
          </a:bodyPr>
          <a:lstStyle/>
          <a:p>
            <a:pPr algn="ctr">
              <a:lnSpc>
                <a:spcPts val="3064"/>
              </a:lnSpc>
            </a:pPr>
            <a:r>
              <a:rPr lang="en-US" sz="2400" b="1" dirty="0">
                <a:solidFill>
                  <a:schemeClr val="bg1"/>
                </a:solidFill>
                <a:latin typeface="DM Sans" pitchFamily="2" charset="0"/>
              </a:rPr>
              <a:t>Implement Structured Follow-Up Schedules:</a:t>
            </a:r>
            <a:br>
              <a:rPr lang="en-US" sz="2400" dirty="0">
                <a:solidFill>
                  <a:schemeClr val="bg1"/>
                </a:solidFill>
                <a:latin typeface="DM Sans" pitchFamily="2" charset="0"/>
              </a:rPr>
            </a:br>
            <a:r>
              <a:rPr lang="en-US" sz="2400" dirty="0">
                <a:solidFill>
                  <a:schemeClr val="bg1"/>
                </a:solidFill>
                <a:latin typeface="DM Sans" pitchFamily="2" charset="0"/>
              </a:rPr>
              <a:t>Given the significant proportion of unpaid and overdue invoices, a manual but structured follow-up calendar (weekly or biweekly) should be maintained to reduce both small and large payment delays without relying on automation</a:t>
            </a:r>
            <a:endParaRPr lang="en-US" sz="2220" spc="217" dirty="0">
              <a:solidFill>
                <a:schemeClr val="bg1"/>
              </a:solidFill>
              <a:latin typeface="DM Sans" pitchFamily="2" charset="0"/>
            </a:endParaRPr>
          </a:p>
        </p:txBody>
      </p:sp>
      <p:sp>
        <p:nvSpPr>
          <p:cNvPr id="30" name="TextBox 30"/>
          <p:cNvSpPr txBox="1"/>
          <p:nvPr/>
        </p:nvSpPr>
        <p:spPr>
          <a:xfrm>
            <a:off x="6909542" y="4371958"/>
            <a:ext cx="4637282" cy="3564887"/>
          </a:xfrm>
          <a:prstGeom prst="rect">
            <a:avLst/>
          </a:prstGeom>
        </p:spPr>
        <p:txBody>
          <a:bodyPr lIns="0" tIns="0" rIns="0" bIns="0" rtlCol="0" anchor="t">
            <a:spAutoFit/>
          </a:bodyPr>
          <a:lstStyle/>
          <a:p>
            <a:pPr algn="ctr">
              <a:lnSpc>
                <a:spcPts val="3057"/>
              </a:lnSpc>
            </a:pPr>
            <a:r>
              <a:rPr lang="en-US" sz="2400" b="1" dirty="0">
                <a:solidFill>
                  <a:schemeClr val="bg1"/>
                </a:solidFill>
                <a:latin typeface="DM Sans" pitchFamily="2" charset="0"/>
              </a:rPr>
              <a:t>Standardize Client Communication Protocols:</a:t>
            </a:r>
            <a:br>
              <a:rPr lang="en-US" sz="2400" dirty="0">
                <a:solidFill>
                  <a:schemeClr val="bg1"/>
                </a:solidFill>
                <a:latin typeface="DM Sans" pitchFamily="2" charset="0"/>
              </a:rPr>
            </a:br>
            <a:r>
              <a:rPr lang="en-US" sz="2400" dirty="0">
                <a:solidFill>
                  <a:schemeClr val="bg1"/>
                </a:solidFill>
                <a:latin typeface="DM Sans" pitchFamily="2" charset="0"/>
              </a:rPr>
              <a:t>To address the frequent need for client follow-ups observed in feedback analysis, formalize consistent communication touchpoints throughout project delivery, ensuring clients feel informed and engaged.</a:t>
            </a:r>
            <a:endParaRPr lang="en-US" sz="2215" spc="217" dirty="0">
              <a:solidFill>
                <a:schemeClr val="bg1"/>
              </a:solidFill>
              <a:latin typeface="DM Sans" pitchFamily="2" charset="0"/>
            </a:endParaRPr>
          </a:p>
        </p:txBody>
      </p:sp>
      <p:sp>
        <p:nvSpPr>
          <p:cNvPr id="31" name="TextBox 31"/>
          <p:cNvSpPr txBox="1"/>
          <p:nvPr/>
        </p:nvSpPr>
        <p:spPr>
          <a:xfrm>
            <a:off x="1346765" y="8941487"/>
            <a:ext cx="3749301" cy="651056"/>
          </a:xfrm>
          <a:prstGeom prst="rect">
            <a:avLst/>
          </a:prstGeom>
        </p:spPr>
        <p:txBody>
          <a:bodyPr lIns="0" tIns="0" rIns="0" bIns="0" rtlCol="0" anchor="t">
            <a:spAutoFit/>
          </a:bodyPr>
          <a:lstStyle/>
          <a:p>
            <a:pPr marL="0" lvl="0" indent="0" algn="ctr">
              <a:lnSpc>
                <a:spcPts val="5304"/>
              </a:lnSpc>
              <a:spcBef>
                <a:spcPct val="0"/>
              </a:spcBef>
            </a:pPr>
            <a:r>
              <a:rPr lang="en-US" sz="3843" spc="376">
                <a:solidFill>
                  <a:srgbClr val="000000"/>
                </a:solidFill>
                <a:latin typeface="Oswald"/>
              </a:rPr>
              <a:t>STRATEGY N°4</a:t>
            </a:r>
          </a:p>
        </p:txBody>
      </p:sp>
      <p:sp>
        <p:nvSpPr>
          <p:cNvPr id="32" name="TextBox 32"/>
          <p:cNvSpPr txBox="1"/>
          <p:nvPr/>
        </p:nvSpPr>
        <p:spPr>
          <a:xfrm>
            <a:off x="7289643" y="8958197"/>
            <a:ext cx="3708714" cy="644730"/>
          </a:xfrm>
          <a:prstGeom prst="rect">
            <a:avLst/>
          </a:prstGeom>
        </p:spPr>
        <p:txBody>
          <a:bodyPr lIns="0" tIns="0" rIns="0" bIns="0" rtlCol="0" anchor="t">
            <a:spAutoFit/>
          </a:bodyPr>
          <a:lstStyle/>
          <a:p>
            <a:pPr marL="0" lvl="0" indent="0" algn="ctr">
              <a:lnSpc>
                <a:spcPts val="5247"/>
              </a:lnSpc>
              <a:spcBef>
                <a:spcPct val="0"/>
              </a:spcBef>
            </a:pPr>
            <a:r>
              <a:rPr lang="en-US" sz="3802" spc="372">
                <a:solidFill>
                  <a:srgbClr val="000000"/>
                </a:solidFill>
                <a:latin typeface="Oswald"/>
              </a:rPr>
              <a:t>STRATEGY N°5</a:t>
            </a:r>
          </a:p>
        </p:txBody>
      </p:sp>
      <p:sp>
        <p:nvSpPr>
          <p:cNvPr id="33" name="TextBox 33"/>
          <p:cNvSpPr txBox="1"/>
          <p:nvPr/>
        </p:nvSpPr>
        <p:spPr>
          <a:xfrm>
            <a:off x="13375667" y="8941487"/>
            <a:ext cx="3708714" cy="644730"/>
          </a:xfrm>
          <a:prstGeom prst="rect">
            <a:avLst/>
          </a:prstGeom>
        </p:spPr>
        <p:txBody>
          <a:bodyPr lIns="0" tIns="0" rIns="0" bIns="0" rtlCol="0" anchor="t">
            <a:spAutoFit/>
          </a:bodyPr>
          <a:lstStyle/>
          <a:p>
            <a:pPr marL="0" lvl="0" indent="0" algn="ctr">
              <a:lnSpc>
                <a:spcPts val="5247"/>
              </a:lnSpc>
              <a:spcBef>
                <a:spcPct val="0"/>
              </a:spcBef>
            </a:pPr>
            <a:r>
              <a:rPr lang="en-US" sz="3802" spc="372">
                <a:solidFill>
                  <a:srgbClr val="000000"/>
                </a:solidFill>
                <a:latin typeface="Oswald"/>
              </a:rPr>
              <a:t>STRATEGY N°6</a:t>
            </a:r>
          </a:p>
        </p:txBody>
      </p:sp>
      <p:sp>
        <p:nvSpPr>
          <p:cNvPr id="37" name="TextBox 36">
            <a:extLst>
              <a:ext uri="{FF2B5EF4-FFF2-40B4-BE49-F238E27FC236}">
                <a16:creationId xmlns:a16="http://schemas.microsoft.com/office/drawing/2014/main" id="{A96FDF8C-6E8D-968A-3962-03D3C76A6C5F}"/>
              </a:ext>
            </a:extLst>
          </p:cNvPr>
          <p:cNvSpPr txBox="1"/>
          <p:nvPr/>
        </p:nvSpPr>
        <p:spPr>
          <a:xfrm>
            <a:off x="13182600" y="4152900"/>
            <a:ext cx="4167055" cy="4893647"/>
          </a:xfrm>
          <a:prstGeom prst="rect">
            <a:avLst/>
          </a:prstGeom>
          <a:noFill/>
        </p:spPr>
        <p:txBody>
          <a:bodyPr wrap="square" rtlCol="0">
            <a:spAutoFit/>
          </a:bodyPr>
          <a:lstStyle/>
          <a:p>
            <a:r>
              <a:rPr kumimoji="0" lang="en-US" altLang="en-US" sz="2400" b="1" i="0" u="none" strike="noStrike" cap="none" normalizeH="0" baseline="0" dirty="0">
                <a:ln>
                  <a:noFill/>
                </a:ln>
                <a:solidFill>
                  <a:schemeClr val="bg1"/>
                </a:solidFill>
                <a:effectLst/>
                <a:latin typeface="DM Sans" pitchFamily="2" charset="0"/>
              </a:rPr>
              <a:t>Strengthen Client Relationship Management for Low Satisfaction Clients:</a:t>
            </a:r>
            <a:br>
              <a:rPr kumimoji="0" lang="en-US" altLang="en-US" sz="2400" b="0" i="0" u="none" strike="noStrike" cap="none" normalizeH="0" baseline="0" dirty="0">
                <a:ln>
                  <a:noFill/>
                </a:ln>
                <a:solidFill>
                  <a:schemeClr val="bg1"/>
                </a:solidFill>
                <a:effectLst/>
                <a:latin typeface="DM Sans" pitchFamily="2" charset="0"/>
              </a:rPr>
            </a:br>
            <a:r>
              <a:rPr kumimoji="0" lang="en-US" altLang="en-US" sz="2400" b="0" i="0" u="none" strike="noStrike" cap="none" normalizeH="0" baseline="0" dirty="0">
                <a:ln>
                  <a:noFill/>
                </a:ln>
                <a:solidFill>
                  <a:schemeClr val="bg1"/>
                </a:solidFill>
                <a:effectLst/>
                <a:latin typeface="DM Sans" pitchFamily="2" charset="0"/>
              </a:rPr>
              <a:t>Identify clients who provided lower satisfaction scores or indicated a need for more communication, and assign them dedicated relationship managers to rebuild trust and improve service consistency.</a:t>
            </a:r>
          </a:p>
          <a:p>
            <a:endParaRPr lang="en-IN" sz="2400" dirty="0">
              <a:solidFill>
                <a:schemeClr val="bg1"/>
              </a:solidFill>
              <a:latin typeface="DM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down)">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500"/>
                                        <p:tgtEl>
                                          <p:spTgt spid="30"/>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down)">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par>
                                <p:cTn id="48" presetID="22" presetClass="entr" presetSubtype="4"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par>
                                <p:cTn id="51" presetID="22" presetClass="entr" presetSubtype="4"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down)">
                                      <p:cBhvr>
                                        <p:cTn id="53" dur="500"/>
                                        <p:tgtEl>
                                          <p:spTgt spid="5"/>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down)">
                                      <p:cBhvr>
                                        <p:cTn id="56" dur="500"/>
                                        <p:tgtEl>
                                          <p:spTgt spid="33"/>
                                        </p:tgtEl>
                                      </p:cBhvr>
                                    </p:animEffect>
                                  </p:childTnLst>
                                </p:cTn>
                              </p:par>
                              <p:par>
                                <p:cTn id="57" presetID="22" presetClass="entr" presetSubtype="4"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down)">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1609" t="19593" b="39386"/>
          <a:stretch/>
        </p:blipFill>
        <p:spPr>
          <a:xfrm rot="-10580377">
            <a:off x="9266419" y="-73437"/>
            <a:ext cx="9227785" cy="10117257"/>
          </a:xfrm>
          <a:prstGeom prst="rect">
            <a:avLst/>
          </a:prstGeom>
        </p:spPr>
      </p:pic>
      <p:sp>
        <p:nvSpPr>
          <p:cNvPr id="4" name="TextBox 4"/>
          <p:cNvSpPr txBox="1"/>
          <p:nvPr/>
        </p:nvSpPr>
        <p:spPr>
          <a:xfrm>
            <a:off x="1191068" y="1122119"/>
            <a:ext cx="10078241" cy="6637852"/>
          </a:xfrm>
          <a:prstGeom prst="rect">
            <a:avLst/>
          </a:prstGeom>
        </p:spPr>
        <p:txBody>
          <a:bodyPr lIns="0" tIns="0" rIns="0" bIns="0" rtlCol="0" anchor="t">
            <a:spAutoFit/>
          </a:bodyPr>
          <a:lstStyle/>
          <a:p>
            <a:pPr marL="0" lvl="0" indent="0">
              <a:lnSpc>
                <a:spcPts val="26606"/>
              </a:lnSpc>
              <a:spcBef>
                <a:spcPct val="0"/>
              </a:spcBef>
            </a:pPr>
            <a:r>
              <a:rPr lang="en-US" sz="19279" spc="1889" dirty="0">
                <a:solidFill>
                  <a:srgbClr val="231F20"/>
                </a:solidFill>
                <a:latin typeface="Oswald Bold"/>
              </a:rPr>
              <a:t>THANK YOU</a:t>
            </a:r>
          </a:p>
        </p:txBody>
      </p:sp>
      <p:pic>
        <p:nvPicPr>
          <p:cNvPr id="5" name="Picture 5"/>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35804" b="21140"/>
          <a:stretch/>
        </p:blipFill>
        <p:spPr>
          <a:xfrm flipH="1">
            <a:off x="-2" y="7476061"/>
            <a:ext cx="7627441" cy="28109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14748"/>
            <a:ext cx="18288000" cy="10287000"/>
          </a:xfrm>
          <a:prstGeom prst="rect">
            <a:avLst/>
          </a:prstGeom>
        </p:spPr>
      </p:pic>
      <p:grpSp>
        <p:nvGrpSpPr>
          <p:cNvPr id="3" name="Group 3"/>
          <p:cNvGrpSpPr/>
          <p:nvPr/>
        </p:nvGrpSpPr>
        <p:grpSpPr>
          <a:xfrm>
            <a:off x="13634450" y="288052"/>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348904" y="6065849"/>
            <a:ext cx="9779373" cy="906949"/>
            <a:chOff x="0" y="0"/>
            <a:chExt cx="2303549" cy="213633"/>
          </a:xfrm>
        </p:grpSpPr>
        <p:sp>
          <p:nvSpPr>
            <p:cNvPr id="7" name="Freeform 7"/>
            <p:cNvSpPr/>
            <p:nvPr/>
          </p:nvSpPr>
          <p:spPr>
            <a:xfrm>
              <a:off x="0" y="0"/>
              <a:ext cx="2303549" cy="213633"/>
            </a:xfrm>
            <a:custGeom>
              <a:avLst/>
              <a:gdLst/>
              <a:ahLst/>
              <a:cxnLst/>
              <a:rect l="l" t="t" r="r" b="b"/>
              <a:pathLst>
                <a:path w="2303549" h="213633">
                  <a:moveTo>
                    <a:pt x="0" y="0"/>
                  </a:moveTo>
                  <a:lnTo>
                    <a:pt x="2303549" y="0"/>
                  </a:lnTo>
                  <a:lnTo>
                    <a:pt x="2303549" y="213633"/>
                  </a:lnTo>
                  <a:lnTo>
                    <a:pt x="0" y="213633"/>
                  </a:lnTo>
                  <a:close/>
                </a:path>
              </a:pathLst>
            </a:custGeom>
            <a:solidFill>
              <a:srgbClr val="000000">
                <a:alpha val="0"/>
              </a:srgbClr>
            </a:solidFill>
            <a:ln w="38100">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542081" y="100905"/>
            <a:ext cx="9223689" cy="1190647"/>
          </a:xfrm>
          <a:prstGeom prst="rect">
            <a:avLst/>
          </a:prstGeom>
        </p:spPr>
        <p:txBody>
          <a:bodyPr lIns="0" tIns="0" rIns="0" bIns="0" rtlCol="0" anchor="t">
            <a:spAutoFit/>
          </a:bodyPr>
          <a:lstStyle/>
          <a:p>
            <a:pPr>
              <a:lnSpc>
                <a:spcPts val="9773"/>
              </a:lnSpc>
            </a:pPr>
            <a:r>
              <a:rPr lang="en-US" sz="7082" spc="694" dirty="0">
                <a:solidFill>
                  <a:srgbClr val="231F20"/>
                </a:solidFill>
                <a:latin typeface="Oswald Bold"/>
              </a:rPr>
              <a:t>ABOUT THE PROJECT</a:t>
            </a:r>
          </a:p>
        </p:txBody>
      </p:sp>
      <p:grpSp>
        <p:nvGrpSpPr>
          <p:cNvPr id="12" name="Group 12"/>
          <p:cNvGrpSpPr/>
          <p:nvPr/>
        </p:nvGrpSpPr>
        <p:grpSpPr>
          <a:xfrm>
            <a:off x="348904" y="1521074"/>
            <a:ext cx="9752965" cy="2483584"/>
            <a:chOff x="0" y="0"/>
            <a:chExt cx="13003953" cy="3311445"/>
          </a:xfrm>
        </p:grpSpPr>
        <p:pic>
          <p:nvPicPr>
            <p:cNvPr id="13" name="Picture 13"/>
            <p:cNvPicPr>
              <a:picLocks noChangeAspect="1"/>
            </p:cNvPicPr>
            <p:nvPr/>
          </p:nvPicPr>
          <p:blipFill>
            <a:blip r:embed="rId3"/>
            <a:srcRect t="46379"/>
            <a:stretch>
              <a:fillRect/>
            </a:stretch>
          </p:blipFill>
          <p:spPr>
            <a:xfrm>
              <a:off x="0" y="1934315"/>
              <a:ext cx="13003953" cy="1377130"/>
            </a:xfrm>
            <a:prstGeom prst="rect">
              <a:avLst/>
            </a:prstGeom>
          </p:spPr>
        </p:pic>
        <p:grpSp>
          <p:nvGrpSpPr>
            <p:cNvPr id="14" name="Group 14"/>
            <p:cNvGrpSpPr/>
            <p:nvPr/>
          </p:nvGrpSpPr>
          <p:grpSpPr>
            <a:xfrm>
              <a:off x="0" y="0"/>
              <a:ext cx="12813391" cy="2598665"/>
              <a:chOff x="0" y="0"/>
              <a:chExt cx="3682024" cy="746746"/>
            </a:xfrm>
          </p:grpSpPr>
          <p:sp>
            <p:nvSpPr>
              <p:cNvPr id="15" name="Freeform 15"/>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2725" y="369354"/>
              <a:ext cx="1542198" cy="1564961"/>
            </a:xfrm>
            <a:prstGeom prst="rect">
              <a:avLst/>
            </a:prstGeom>
          </p:spPr>
        </p:pic>
        <p:sp>
          <p:nvSpPr>
            <p:cNvPr id="18" name="TextBox 18"/>
            <p:cNvSpPr txBox="1"/>
            <p:nvPr/>
          </p:nvSpPr>
          <p:spPr>
            <a:xfrm>
              <a:off x="2300413" y="190272"/>
              <a:ext cx="9509574" cy="2625762"/>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Cambria Math" panose="02040503050406030204" pitchFamily="18" charset="0"/>
                  <a:ea typeface="Cambria Math" panose="02040503050406030204" pitchFamily="18" charset="0"/>
                </a:rPr>
                <a:t>A Digital marketing company namely 'Hashtago Digital marketing and Website Company’ is a </a:t>
              </a:r>
              <a:r>
                <a:rPr lang="en-US" sz="2210" spc="216">
                  <a:solidFill>
                    <a:srgbClr val="231F20"/>
                  </a:solidFill>
                  <a:latin typeface="Cambria Math" panose="02040503050406030204" pitchFamily="18" charset="0"/>
                  <a:ea typeface="Cambria Math" panose="02040503050406030204" pitchFamily="18" charset="0"/>
                </a:rPr>
                <a:t>B2B company  </a:t>
              </a:r>
              <a:r>
                <a:rPr lang="en-US" sz="2210" spc="216" dirty="0">
                  <a:solidFill>
                    <a:srgbClr val="231F20"/>
                  </a:solidFill>
                  <a:latin typeface="Cambria Math" panose="02040503050406030204" pitchFamily="18" charset="0"/>
                  <a:ea typeface="Cambria Math" panose="02040503050406030204" pitchFamily="18" charset="0"/>
                </a:rPr>
                <a:t>was chosen for the data analysis purpose. 12-months(2024)data was collected, processed and analyzed. </a:t>
              </a:r>
            </a:p>
          </p:txBody>
        </p:sp>
      </p:grpSp>
      <p:grpSp>
        <p:nvGrpSpPr>
          <p:cNvPr id="19" name="Group 19"/>
          <p:cNvGrpSpPr/>
          <p:nvPr/>
        </p:nvGrpSpPr>
        <p:grpSpPr>
          <a:xfrm>
            <a:off x="235139" y="3682103"/>
            <a:ext cx="9752965" cy="2465423"/>
            <a:chOff x="0" y="0"/>
            <a:chExt cx="13003953" cy="3287230"/>
          </a:xfrm>
        </p:grpSpPr>
        <p:pic>
          <p:nvPicPr>
            <p:cNvPr id="20" name="Picture 20"/>
            <p:cNvPicPr>
              <a:picLocks noChangeAspect="1"/>
            </p:cNvPicPr>
            <p:nvPr/>
          </p:nvPicPr>
          <p:blipFill>
            <a:blip r:embed="rId3"/>
            <a:srcRect t="46379"/>
            <a:stretch>
              <a:fillRect/>
            </a:stretch>
          </p:blipFill>
          <p:spPr>
            <a:xfrm>
              <a:off x="0" y="1910100"/>
              <a:ext cx="13003953" cy="1377130"/>
            </a:xfrm>
            <a:prstGeom prst="rect">
              <a:avLst/>
            </a:prstGeom>
          </p:spPr>
        </p:pic>
        <p:grpSp>
          <p:nvGrpSpPr>
            <p:cNvPr id="21" name="Group 21"/>
            <p:cNvGrpSpPr/>
            <p:nvPr/>
          </p:nvGrpSpPr>
          <p:grpSpPr>
            <a:xfrm>
              <a:off x="95281" y="0"/>
              <a:ext cx="12813391" cy="2598665"/>
              <a:chOff x="0" y="0"/>
              <a:chExt cx="3682024" cy="746746"/>
            </a:xfrm>
          </p:grpSpPr>
          <p:sp>
            <p:nvSpPr>
              <p:cNvPr id="22" name="Freeform 22"/>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1425" y="513503"/>
              <a:ext cx="1545940" cy="1571658"/>
            </a:xfrm>
            <a:prstGeom prst="rect">
              <a:avLst/>
            </a:prstGeom>
          </p:spPr>
        </p:pic>
        <p:sp>
          <p:nvSpPr>
            <p:cNvPr id="25" name="TextBox 25"/>
            <p:cNvSpPr txBox="1"/>
            <p:nvPr/>
          </p:nvSpPr>
          <p:spPr>
            <a:xfrm>
              <a:off x="2450891" y="320461"/>
              <a:ext cx="9509574" cy="2095702"/>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Cambria Math" panose="02040503050406030204" pitchFamily="18" charset="0"/>
                  <a:ea typeface="Cambria Math" panose="02040503050406030204" pitchFamily="18" charset="0"/>
                </a:rPr>
                <a:t>Objective of the project was to identify the business problems and find a way out to solve those problems to help the company to run their business in a better way.</a:t>
              </a:r>
            </a:p>
          </p:txBody>
        </p:sp>
      </p:grpSp>
      <p:sp>
        <p:nvSpPr>
          <p:cNvPr id="26" name="TextBox 26"/>
          <p:cNvSpPr txBox="1"/>
          <p:nvPr/>
        </p:nvSpPr>
        <p:spPr>
          <a:xfrm>
            <a:off x="483726" y="6116034"/>
            <a:ext cx="9416866" cy="730378"/>
          </a:xfrm>
          <a:prstGeom prst="rect">
            <a:avLst/>
          </a:prstGeom>
        </p:spPr>
        <p:txBody>
          <a:bodyPr lIns="0" tIns="0" rIns="0" bIns="0" rtlCol="0" anchor="t">
            <a:spAutoFit/>
          </a:bodyPr>
          <a:lstStyle/>
          <a:p>
            <a:pPr algn="ctr">
              <a:lnSpc>
                <a:spcPts val="5933"/>
              </a:lnSpc>
            </a:pPr>
            <a:r>
              <a:rPr lang="en-US" sz="4299" spc="227" dirty="0">
                <a:solidFill>
                  <a:srgbClr val="231F20"/>
                </a:solidFill>
                <a:latin typeface="Oswald Bold"/>
              </a:rPr>
              <a:t>PROBLEM STATEMENTS</a:t>
            </a:r>
          </a:p>
        </p:txBody>
      </p:sp>
      <p:sp>
        <p:nvSpPr>
          <p:cNvPr id="30" name="TextBox 30"/>
          <p:cNvSpPr txBox="1"/>
          <p:nvPr/>
        </p:nvSpPr>
        <p:spPr>
          <a:xfrm>
            <a:off x="901239" y="8028737"/>
            <a:ext cx="2433154" cy="737189"/>
          </a:xfrm>
          <a:prstGeom prst="rect">
            <a:avLst/>
          </a:prstGeom>
        </p:spPr>
        <p:txBody>
          <a:bodyPr lIns="0" tIns="0" rIns="0" bIns="0" rtlCol="0" anchor="t">
            <a:spAutoFit/>
          </a:bodyPr>
          <a:lstStyle/>
          <a:p>
            <a:pPr lvl="0" algn="ctr">
              <a:lnSpc>
                <a:spcPts val="2870"/>
              </a:lnSpc>
              <a:spcBef>
                <a:spcPct val="0"/>
              </a:spcBef>
            </a:pPr>
            <a:r>
              <a:rPr lang="en-IN" sz="2400" b="1" dirty="0">
                <a:latin typeface="Cambria Math" panose="02040503050406030204" pitchFamily="18" charset="0"/>
                <a:ea typeface="Cambria Math" panose="02040503050406030204" pitchFamily="18" charset="0"/>
              </a:rPr>
              <a:t>Payment Fulfilment Delays</a:t>
            </a:r>
            <a:endParaRPr lang="en-US" sz="2079" b="1" spc="203" dirty="0">
              <a:solidFill>
                <a:srgbClr val="231F20"/>
              </a:solidFill>
              <a:latin typeface="Cambria Math" panose="02040503050406030204" pitchFamily="18" charset="0"/>
              <a:ea typeface="Cambria Math" panose="02040503050406030204" pitchFamily="18" charset="0"/>
            </a:endParaRPr>
          </a:p>
        </p:txBody>
      </p:sp>
      <p:grpSp>
        <p:nvGrpSpPr>
          <p:cNvPr id="31" name="Group 31"/>
          <p:cNvGrpSpPr/>
          <p:nvPr/>
        </p:nvGrpSpPr>
        <p:grpSpPr>
          <a:xfrm>
            <a:off x="6143312" y="6926801"/>
            <a:ext cx="3316930" cy="3303085"/>
            <a:chOff x="-60795" y="-57150"/>
            <a:chExt cx="873595" cy="869950"/>
          </a:xfrm>
        </p:grpSpPr>
        <p:sp>
          <p:nvSpPr>
            <p:cNvPr id="32" name="Freeform 32"/>
            <p:cNvSpPr/>
            <p:nvPr/>
          </p:nvSpPr>
          <p:spPr>
            <a:xfrm>
              <a:off x="-60795" y="-487"/>
              <a:ext cx="827000" cy="170593"/>
            </a:xfrm>
            <a:custGeom>
              <a:avLst/>
              <a:gdLst/>
              <a:ahLst/>
              <a:cxnLst/>
              <a:rect l="l" t="t" r="r" b="b"/>
              <a:pathLst>
                <a:path w="827000" h="170593">
                  <a:moveTo>
                    <a:pt x="0" y="0"/>
                  </a:moveTo>
                  <a:lnTo>
                    <a:pt x="827000" y="0"/>
                  </a:lnTo>
                  <a:lnTo>
                    <a:pt x="827000" y="170593"/>
                  </a:lnTo>
                  <a:lnTo>
                    <a:pt x="0" y="170593"/>
                  </a:lnTo>
                  <a:close/>
                </a:path>
              </a:pathLst>
            </a:custGeom>
            <a:solidFill>
              <a:srgbClr val="1A1A1A"/>
            </a:solidFill>
          </p:spPr>
        </p:sp>
        <p:sp>
          <p:nvSpPr>
            <p:cNvPr id="33" name="TextBox 33"/>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2</a:t>
              </a:r>
            </a:p>
          </p:txBody>
        </p:sp>
      </p:grpSp>
      <p:sp>
        <p:nvSpPr>
          <p:cNvPr id="34" name="TextBox 34"/>
          <p:cNvSpPr txBox="1"/>
          <p:nvPr/>
        </p:nvSpPr>
        <p:spPr>
          <a:xfrm>
            <a:off x="5951055" y="7996356"/>
            <a:ext cx="3318098" cy="1109086"/>
          </a:xfrm>
          <a:prstGeom prst="rect">
            <a:avLst/>
          </a:prstGeom>
        </p:spPr>
        <p:txBody>
          <a:bodyPr lIns="0" tIns="0" rIns="0" bIns="0" rtlCol="0" anchor="t">
            <a:spAutoFit/>
          </a:bodyPr>
          <a:lstStyle/>
          <a:p>
            <a:pPr lvl="0" algn="ctr">
              <a:lnSpc>
                <a:spcPts val="2868"/>
              </a:lnSpc>
              <a:spcBef>
                <a:spcPct val="0"/>
              </a:spcBef>
            </a:pPr>
            <a:r>
              <a:rPr lang="en-US" sz="2400" b="1" dirty="0">
                <a:latin typeface="Cambria Math" panose="02040503050406030204" pitchFamily="18" charset="0"/>
                <a:ea typeface="Cambria Math" panose="02040503050406030204" pitchFamily="18" charset="0"/>
              </a:rPr>
              <a:t>Communication gap and low customer retention rate</a:t>
            </a:r>
            <a:endParaRPr lang="en-US" sz="2078" b="1" spc="203" dirty="0">
              <a:solidFill>
                <a:srgbClr val="231F20"/>
              </a:solidFill>
              <a:latin typeface="Cambria Math" panose="02040503050406030204" pitchFamily="18" charset="0"/>
              <a:ea typeface="Cambria Math" panose="02040503050406030204" pitchFamily="18" charset="0"/>
            </a:endParaRPr>
          </a:p>
        </p:txBody>
      </p:sp>
      <p:sp>
        <p:nvSpPr>
          <p:cNvPr id="44" name="TextBox 43">
            <a:extLst>
              <a:ext uri="{FF2B5EF4-FFF2-40B4-BE49-F238E27FC236}">
                <a16:creationId xmlns:a16="http://schemas.microsoft.com/office/drawing/2014/main" id="{BD0C6059-CB51-3754-D635-4AE48CF8EFCB}"/>
              </a:ext>
            </a:extLst>
          </p:cNvPr>
          <p:cNvSpPr txBox="1"/>
          <p:nvPr/>
        </p:nvSpPr>
        <p:spPr>
          <a:xfrm flipH="1">
            <a:off x="6559969" y="7111595"/>
            <a:ext cx="2388116" cy="662357"/>
          </a:xfrm>
          <a:prstGeom prst="rect">
            <a:avLst/>
          </a:prstGeom>
          <a:noFill/>
        </p:spPr>
        <p:txBody>
          <a:bodyPr wrap="square" rtlCol="0">
            <a:spAutoFit/>
          </a:bodyPr>
          <a:lstStyle/>
          <a:p>
            <a:r>
              <a:rPr lang="en-IN" sz="3600" b="1" dirty="0">
                <a:solidFill>
                  <a:schemeClr val="bg1"/>
                </a:solidFill>
              </a:rPr>
              <a:t>	2</a:t>
            </a:r>
          </a:p>
        </p:txBody>
      </p:sp>
      <p:sp>
        <p:nvSpPr>
          <p:cNvPr id="45" name="TextBox 44">
            <a:extLst>
              <a:ext uri="{FF2B5EF4-FFF2-40B4-BE49-F238E27FC236}">
                <a16:creationId xmlns:a16="http://schemas.microsoft.com/office/drawing/2014/main" id="{B3B40C5C-6A87-BD72-2A03-2B57B8628C88}"/>
              </a:ext>
            </a:extLst>
          </p:cNvPr>
          <p:cNvSpPr txBox="1"/>
          <p:nvPr/>
        </p:nvSpPr>
        <p:spPr>
          <a:xfrm flipH="1">
            <a:off x="7848290" y="7183457"/>
            <a:ext cx="2172717" cy="646331"/>
          </a:xfrm>
          <a:prstGeom prst="rect">
            <a:avLst/>
          </a:prstGeom>
          <a:noFill/>
        </p:spPr>
        <p:txBody>
          <a:bodyPr wrap="square" rtlCol="0">
            <a:spAutoFit/>
          </a:bodyPr>
          <a:lstStyle/>
          <a:p>
            <a:r>
              <a:rPr lang="en-IN" sz="3600" b="1" dirty="0">
                <a:solidFill>
                  <a:schemeClr val="bg1"/>
                </a:solidFill>
              </a:rPr>
              <a:t>	</a:t>
            </a:r>
          </a:p>
        </p:txBody>
      </p:sp>
      <p:pic>
        <p:nvPicPr>
          <p:cNvPr id="9" name="Picture 8">
            <a:extLst>
              <a:ext uri="{FF2B5EF4-FFF2-40B4-BE49-F238E27FC236}">
                <a16:creationId xmlns:a16="http://schemas.microsoft.com/office/drawing/2014/main" id="{1E14366A-9D8B-DE46-0060-73327E4800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23243" y="328107"/>
            <a:ext cx="7754269" cy="5229961"/>
          </a:xfrm>
          <a:prstGeom prst="rect">
            <a:avLst/>
          </a:prstGeom>
        </p:spPr>
      </p:pic>
      <p:pic>
        <p:nvPicPr>
          <p:cNvPr id="39" name="Picture 38">
            <a:extLst>
              <a:ext uri="{FF2B5EF4-FFF2-40B4-BE49-F238E27FC236}">
                <a16:creationId xmlns:a16="http://schemas.microsoft.com/office/drawing/2014/main" id="{E531BD5A-5E40-3306-8621-C7382A6758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88808" y="5709268"/>
            <a:ext cx="7665199" cy="4175185"/>
          </a:xfrm>
          <a:prstGeom prst="rect">
            <a:avLst/>
          </a:prstGeom>
        </p:spPr>
      </p:pic>
      <p:grpSp>
        <p:nvGrpSpPr>
          <p:cNvPr id="40" name="Group 31">
            <a:extLst>
              <a:ext uri="{FF2B5EF4-FFF2-40B4-BE49-F238E27FC236}">
                <a16:creationId xmlns:a16="http://schemas.microsoft.com/office/drawing/2014/main" id="{E9E78953-51ED-6F76-F115-6533ADB74913}"/>
              </a:ext>
            </a:extLst>
          </p:cNvPr>
          <p:cNvGrpSpPr/>
          <p:nvPr/>
        </p:nvGrpSpPr>
        <p:grpSpPr>
          <a:xfrm>
            <a:off x="605037" y="6926801"/>
            <a:ext cx="3316930" cy="3303085"/>
            <a:chOff x="-60795" y="-57150"/>
            <a:chExt cx="873595" cy="869950"/>
          </a:xfrm>
        </p:grpSpPr>
        <p:sp>
          <p:nvSpPr>
            <p:cNvPr id="41" name="Freeform 32">
              <a:extLst>
                <a:ext uri="{FF2B5EF4-FFF2-40B4-BE49-F238E27FC236}">
                  <a16:creationId xmlns:a16="http://schemas.microsoft.com/office/drawing/2014/main" id="{04448EFA-89C6-A40C-3DC6-32ED1CC738F5}"/>
                </a:ext>
              </a:extLst>
            </p:cNvPr>
            <p:cNvSpPr/>
            <p:nvPr/>
          </p:nvSpPr>
          <p:spPr>
            <a:xfrm>
              <a:off x="-60795" y="-487"/>
              <a:ext cx="827000" cy="170593"/>
            </a:xfrm>
            <a:custGeom>
              <a:avLst/>
              <a:gdLst/>
              <a:ahLst/>
              <a:cxnLst/>
              <a:rect l="l" t="t" r="r" b="b"/>
              <a:pathLst>
                <a:path w="827000" h="170593">
                  <a:moveTo>
                    <a:pt x="0" y="0"/>
                  </a:moveTo>
                  <a:lnTo>
                    <a:pt x="827000" y="0"/>
                  </a:lnTo>
                  <a:lnTo>
                    <a:pt x="827000" y="170593"/>
                  </a:lnTo>
                  <a:lnTo>
                    <a:pt x="0" y="170593"/>
                  </a:lnTo>
                  <a:close/>
                </a:path>
              </a:pathLst>
            </a:custGeom>
            <a:solidFill>
              <a:srgbClr val="1A1A1A"/>
            </a:solidFill>
          </p:spPr>
        </p:sp>
        <p:sp>
          <p:nvSpPr>
            <p:cNvPr id="42" name="TextBox 33">
              <a:extLst>
                <a:ext uri="{FF2B5EF4-FFF2-40B4-BE49-F238E27FC236}">
                  <a16:creationId xmlns:a16="http://schemas.microsoft.com/office/drawing/2014/main" id="{AF14F3CF-82F4-920E-6B25-3237AD134268}"/>
                </a:ext>
              </a:extLst>
            </p:cNvPr>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lang="en-US" sz="2981" spc="29" dirty="0">
                <a:solidFill>
                  <a:srgbClr val="FFFFFF"/>
                </a:solidFill>
                <a:latin typeface="DM Sans Bold"/>
              </a:endParaRPr>
            </a:p>
          </p:txBody>
        </p:sp>
      </p:grpSp>
      <p:sp>
        <p:nvSpPr>
          <p:cNvPr id="46" name="TextBox 45">
            <a:extLst>
              <a:ext uri="{FF2B5EF4-FFF2-40B4-BE49-F238E27FC236}">
                <a16:creationId xmlns:a16="http://schemas.microsoft.com/office/drawing/2014/main" id="{BB785178-BD9C-B26A-7E70-91AFC13F8E2F}"/>
              </a:ext>
            </a:extLst>
          </p:cNvPr>
          <p:cNvSpPr txBox="1"/>
          <p:nvPr/>
        </p:nvSpPr>
        <p:spPr>
          <a:xfrm>
            <a:off x="1359038" y="7250735"/>
            <a:ext cx="1428537" cy="400725"/>
          </a:xfrm>
          <a:prstGeom prst="rect">
            <a:avLst/>
          </a:prstGeom>
          <a:noFill/>
        </p:spPr>
        <p:txBody>
          <a:bodyPr wrap="square" rtlCol="0">
            <a:spAutoFit/>
          </a:bodyPr>
          <a:lstStyle/>
          <a:p>
            <a:endParaRPr lang="en-IN" dirty="0"/>
          </a:p>
        </p:txBody>
      </p:sp>
      <p:sp>
        <p:nvSpPr>
          <p:cNvPr id="47" name="TextBox 46">
            <a:extLst>
              <a:ext uri="{FF2B5EF4-FFF2-40B4-BE49-F238E27FC236}">
                <a16:creationId xmlns:a16="http://schemas.microsoft.com/office/drawing/2014/main" id="{E9D762F7-ABA9-044F-1751-055C57A4D385}"/>
              </a:ext>
            </a:extLst>
          </p:cNvPr>
          <p:cNvSpPr txBox="1"/>
          <p:nvPr/>
        </p:nvSpPr>
        <p:spPr>
          <a:xfrm flipH="1">
            <a:off x="835868" y="7127305"/>
            <a:ext cx="2388116" cy="662357"/>
          </a:xfrm>
          <a:prstGeom prst="rect">
            <a:avLst/>
          </a:prstGeom>
          <a:noFill/>
        </p:spPr>
        <p:txBody>
          <a:bodyPr wrap="square" rtlCol="0">
            <a:spAutoFit/>
          </a:bodyPr>
          <a:lstStyle/>
          <a:p>
            <a:r>
              <a:rPr lang="en-IN" sz="3600" b="1" dirty="0">
                <a:solidFill>
                  <a:schemeClr val="bg1"/>
                </a:solidFill>
              </a:rPr>
              <a:t>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2" presetClass="entr" presetSubtype="4"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additive="base">
                                        <p:cTn id="36" dur="500" fill="hold"/>
                                        <p:tgtEl>
                                          <p:spTgt spid="44"/>
                                        </p:tgtEl>
                                        <p:attrNameLst>
                                          <p:attrName>ppt_x</p:attrName>
                                        </p:attrNameLst>
                                      </p:cBhvr>
                                      <p:tavLst>
                                        <p:tav tm="0">
                                          <p:val>
                                            <p:strVal val="#ppt_x"/>
                                          </p:val>
                                        </p:tav>
                                        <p:tav tm="100000">
                                          <p:val>
                                            <p:strVal val="#ppt_x"/>
                                          </p:val>
                                        </p:tav>
                                      </p:tavLst>
                                    </p:anim>
                                    <p:anim calcmode="lin" valueType="num">
                                      <p:cBhvr additive="base">
                                        <p:cTn id="37" dur="500" fill="hold"/>
                                        <p:tgtEl>
                                          <p:spTgt spid="4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ppt_x"/>
                                          </p:val>
                                        </p:tav>
                                        <p:tav tm="100000">
                                          <p:val>
                                            <p:strVal val="#ppt_x"/>
                                          </p:val>
                                        </p:tav>
                                      </p:tavLst>
                                    </p:anim>
                                    <p:anim calcmode="lin" valueType="num">
                                      <p:cBhvr additive="base">
                                        <p:cTn id="51" dur="500" fill="hold"/>
                                        <p:tgtEl>
                                          <p:spTgt spid="4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additive="base">
                                        <p:cTn id="54" dur="500" fill="hold"/>
                                        <p:tgtEl>
                                          <p:spTgt spid="40"/>
                                        </p:tgtEl>
                                        <p:attrNameLst>
                                          <p:attrName>ppt_x</p:attrName>
                                        </p:attrNameLst>
                                      </p:cBhvr>
                                      <p:tavLst>
                                        <p:tav tm="0">
                                          <p:val>
                                            <p:strVal val="#ppt_x"/>
                                          </p:val>
                                        </p:tav>
                                        <p:tav tm="100000">
                                          <p:val>
                                            <p:strVal val="#ppt_x"/>
                                          </p:val>
                                        </p:tav>
                                      </p:tavLst>
                                    </p:anim>
                                    <p:anim calcmode="lin" valueType="num">
                                      <p:cBhvr additive="base">
                                        <p:cTn id="5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ppt_x"/>
                                          </p:val>
                                        </p:tav>
                                        <p:tav tm="100000">
                                          <p:val>
                                            <p:strVal val="#ppt_x"/>
                                          </p:val>
                                        </p:tav>
                                      </p:tavLst>
                                    </p:anim>
                                    <p:anim calcmode="lin" valueType="num">
                                      <p:cBhvr additive="base">
                                        <p:cTn id="6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30" grpId="0"/>
      <p:bldP spid="34" grpId="0"/>
      <p:bldP spid="44" grpId="0"/>
      <p:bldP spid="45"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169367" y="-10264537"/>
            <a:ext cx="15841853" cy="16255633"/>
          </a:xfrm>
          <a:prstGeom prst="rect">
            <a:avLst/>
          </a:prstGeom>
        </p:spPr>
      </p:pic>
      <p:sp>
        <p:nvSpPr>
          <p:cNvPr id="3" name="TextBox 3"/>
          <p:cNvSpPr txBox="1"/>
          <p:nvPr/>
        </p:nvSpPr>
        <p:spPr>
          <a:xfrm>
            <a:off x="4410379" y="215384"/>
            <a:ext cx="10350841" cy="1457246"/>
          </a:xfrm>
          <a:prstGeom prst="rect">
            <a:avLst/>
          </a:prstGeom>
        </p:spPr>
        <p:txBody>
          <a:bodyPr lIns="0" tIns="0" rIns="0" bIns="0" rtlCol="0" anchor="t">
            <a:spAutoFit/>
          </a:bodyPr>
          <a:lstStyle/>
          <a:p>
            <a:pPr>
              <a:lnSpc>
                <a:spcPts val="11974"/>
              </a:lnSpc>
            </a:pPr>
            <a:r>
              <a:rPr lang="en-US" sz="8676" spc="850" dirty="0">
                <a:solidFill>
                  <a:srgbClr val="FFFFFF"/>
                </a:solidFill>
                <a:latin typeface="Oswald Bold"/>
              </a:rPr>
              <a:t>DATA COLLECTED</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19420" y="674152"/>
            <a:ext cx="15841853" cy="16255633"/>
          </a:xfrm>
          <a:prstGeom prst="rect">
            <a:avLst/>
          </a:prstGeom>
        </p:spPr>
      </p:pic>
      <p:sp>
        <p:nvSpPr>
          <p:cNvPr id="8" name="TextBox 8"/>
          <p:cNvSpPr txBox="1"/>
          <p:nvPr/>
        </p:nvSpPr>
        <p:spPr>
          <a:xfrm>
            <a:off x="5029200" y="1866900"/>
            <a:ext cx="7530532" cy="905510"/>
          </a:xfrm>
          <a:prstGeom prst="rect">
            <a:avLst/>
          </a:prstGeom>
        </p:spPr>
        <p:txBody>
          <a:bodyPr lIns="0" tIns="0" rIns="0" bIns="0" rtlCol="0" anchor="t">
            <a:spAutoFit/>
          </a:bodyPr>
          <a:lstStyle/>
          <a:p>
            <a:pPr>
              <a:lnSpc>
                <a:spcPts val="3640"/>
              </a:lnSpc>
            </a:pPr>
            <a:r>
              <a:rPr lang="en-US" sz="2600" dirty="0">
                <a:solidFill>
                  <a:srgbClr val="FFFAEB"/>
                </a:solidFill>
                <a:latin typeface="Canva Sans"/>
              </a:rPr>
              <a:t>Time Period of Data Collected : 12-months (January 2024 to  December 2024)</a:t>
            </a:r>
          </a:p>
        </p:txBody>
      </p:sp>
      <p:pic>
        <p:nvPicPr>
          <p:cNvPr id="9" name="Picture 8">
            <a:extLst>
              <a:ext uri="{FF2B5EF4-FFF2-40B4-BE49-F238E27FC236}">
                <a16:creationId xmlns:a16="http://schemas.microsoft.com/office/drawing/2014/main" id="{F1DB59D3-85AF-FF5A-3160-901698EB4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36" y="3478596"/>
            <a:ext cx="6968750" cy="3329808"/>
          </a:xfrm>
          <a:prstGeom prst="rect">
            <a:avLst/>
          </a:prstGeom>
        </p:spPr>
      </p:pic>
      <p:pic>
        <p:nvPicPr>
          <p:cNvPr id="11" name="Picture 10">
            <a:extLst>
              <a:ext uri="{FF2B5EF4-FFF2-40B4-BE49-F238E27FC236}">
                <a16:creationId xmlns:a16="http://schemas.microsoft.com/office/drawing/2014/main" id="{F261C621-4F78-C613-729E-CDF26F2B85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9400" y="3335215"/>
            <a:ext cx="6663950" cy="3464706"/>
          </a:xfrm>
          <a:prstGeom prst="rect">
            <a:avLst/>
          </a:prstGeom>
        </p:spPr>
      </p:pic>
      <p:sp>
        <p:nvSpPr>
          <p:cNvPr id="13" name="TextBox 12">
            <a:extLst>
              <a:ext uri="{FF2B5EF4-FFF2-40B4-BE49-F238E27FC236}">
                <a16:creationId xmlns:a16="http://schemas.microsoft.com/office/drawing/2014/main" id="{BB67BF15-6B2F-E269-4571-0AD53AFB50BB}"/>
              </a:ext>
            </a:extLst>
          </p:cNvPr>
          <p:cNvSpPr txBox="1"/>
          <p:nvPr/>
        </p:nvSpPr>
        <p:spPr>
          <a:xfrm>
            <a:off x="990600" y="7019290"/>
            <a:ext cx="5334000" cy="369332"/>
          </a:xfrm>
          <a:prstGeom prst="rect">
            <a:avLst/>
          </a:prstGeom>
          <a:noFill/>
        </p:spPr>
        <p:txBody>
          <a:bodyPr wrap="square" rtlCol="0">
            <a:spAutoFit/>
          </a:bodyPr>
          <a:lstStyle/>
          <a:p>
            <a:pPr algn="ctr"/>
            <a:r>
              <a:rPr lang="en-US" u="sng" dirty="0">
                <a:solidFill>
                  <a:schemeClr val="bg1"/>
                </a:solidFill>
              </a:rPr>
              <a:t>INVOICE DATA</a:t>
            </a:r>
            <a:endParaRPr lang="en-IN" u="sng" dirty="0">
              <a:solidFill>
                <a:schemeClr val="bg1"/>
              </a:solidFill>
            </a:endParaRPr>
          </a:p>
        </p:txBody>
      </p:sp>
      <p:sp>
        <p:nvSpPr>
          <p:cNvPr id="14" name="TextBox 13">
            <a:extLst>
              <a:ext uri="{FF2B5EF4-FFF2-40B4-BE49-F238E27FC236}">
                <a16:creationId xmlns:a16="http://schemas.microsoft.com/office/drawing/2014/main" id="{CC4B6D5D-8094-5AF6-FD3F-F260A82167AF}"/>
              </a:ext>
            </a:extLst>
          </p:cNvPr>
          <p:cNvSpPr txBox="1"/>
          <p:nvPr/>
        </p:nvSpPr>
        <p:spPr>
          <a:xfrm>
            <a:off x="11430000" y="6896660"/>
            <a:ext cx="4419600" cy="369332"/>
          </a:xfrm>
          <a:prstGeom prst="rect">
            <a:avLst/>
          </a:prstGeom>
          <a:noFill/>
        </p:spPr>
        <p:txBody>
          <a:bodyPr wrap="square" rtlCol="0">
            <a:spAutoFit/>
          </a:bodyPr>
          <a:lstStyle/>
          <a:p>
            <a:pPr algn="ctr"/>
            <a:r>
              <a:rPr lang="en-US" u="sng" dirty="0">
                <a:solidFill>
                  <a:schemeClr val="bg1"/>
                </a:solidFill>
              </a:rPr>
              <a:t>CLIENT FEEDBACK DATA</a:t>
            </a:r>
            <a:endParaRPr lang="en-IN" u="sng" dirty="0"/>
          </a:p>
        </p:txBody>
      </p:sp>
      <p:sp>
        <p:nvSpPr>
          <p:cNvPr id="15" name="TextBox 14">
            <a:extLst>
              <a:ext uri="{FF2B5EF4-FFF2-40B4-BE49-F238E27FC236}">
                <a16:creationId xmlns:a16="http://schemas.microsoft.com/office/drawing/2014/main" id="{BDE29804-9D2F-A7DB-5673-24D8907DB264}"/>
              </a:ext>
            </a:extLst>
          </p:cNvPr>
          <p:cNvSpPr txBox="1"/>
          <p:nvPr/>
        </p:nvSpPr>
        <p:spPr>
          <a:xfrm>
            <a:off x="4800600" y="7653681"/>
            <a:ext cx="7924800" cy="1477328"/>
          </a:xfrm>
          <a:prstGeom prst="rect">
            <a:avLst/>
          </a:prstGeom>
          <a:noFill/>
        </p:spPr>
        <p:txBody>
          <a:bodyPr wrap="square" rtlCol="0">
            <a:spAutoFit/>
          </a:bodyPr>
          <a:lstStyle/>
          <a:p>
            <a:r>
              <a:rPr lang="en-US" dirty="0">
                <a:solidFill>
                  <a:schemeClr val="bg1"/>
                </a:solidFill>
              </a:rPr>
              <a:t>Invoice data:-: Maintains records of all the  transactions, i.e., the invoice dates, due dates, payment status, and   overdue days.</a:t>
            </a:r>
          </a:p>
          <a:p>
            <a:endParaRPr lang="en-US" dirty="0">
              <a:solidFill>
                <a:schemeClr val="bg1"/>
              </a:solidFill>
            </a:endParaRPr>
          </a:p>
          <a:p>
            <a:r>
              <a:rPr lang="en-US" dirty="0">
                <a:solidFill>
                  <a:schemeClr val="bg1"/>
                </a:solidFill>
              </a:rPr>
              <a:t>Client Feedback Spreadsheet: Contains customer satisfaction scores, textual feedback, and follow-up requirements.</a:t>
            </a:r>
            <a:endParaRPr lang="en-I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35895" y="-134179"/>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86917" y="-4863575"/>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15473" y="-3576774"/>
            <a:ext cx="6709932" cy="6885191"/>
          </a:xfrm>
          <a:prstGeom prst="rect">
            <a:avLst/>
          </a:prstGeom>
        </p:spPr>
      </p:pic>
      <p:grpSp>
        <p:nvGrpSpPr>
          <p:cNvPr id="8" name="Group 8"/>
          <p:cNvGrpSpPr/>
          <p:nvPr/>
        </p:nvGrpSpPr>
        <p:grpSpPr>
          <a:xfrm>
            <a:off x="5127288" y="3308417"/>
            <a:ext cx="11482413" cy="1700904"/>
            <a:chOff x="0" y="0"/>
            <a:chExt cx="2704703" cy="400651"/>
          </a:xfrm>
        </p:grpSpPr>
        <p:sp>
          <p:nvSpPr>
            <p:cNvPr id="9" name="Freeform 9"/>
            <p:cNvSpPr/>
            <p:nvPr/>
          </p:nvSpPr>
          <p:spPr>
            <a:xfrm>
              <a:off x="0" y="0"/>
              <a:ext cx="2704703" cy="400651"/>
            </a:xfrm>
            <a:custGeom>
              <a:avLst/>
              <a:gdLst/>
              <a:ahLst/>
              <a:cxnLst/>
              <a:rect l="l" t="t" r="r" b="b"/>
              <a:pathLst>
                <a:path w="2704703" h="400651">
                  <a:moveTo>
                    <a:pt x="0" y="0"/>
                  </a:moveTo>
                  <a:lnTo>
                    <a:pt x="2704703" y="0"/>
                  </a:lnTo>
                  <a:lnTo>
                    <a:pt x="2704703" y="400651"/>
                  </a:lnTo>
                  <a:lnTo>
                    <a:pt x="0" y="400651"/>
                  </a:lnTo>
                  <a:close/>
                </a:path>
              </a:pathLst>
            </a:custGeom>
            <a:solidFill>
              <a:srgbClr val="000000">
                <a:alpha val="0"/>
              </a:srgbClr>
            </a:solidFill>
            <a:ln w="38100">
              <a:solidFill>
                <a:srgbClr val="000000"/>
              </a:solidFill>
            </a:ln>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22563" y="5383613"/>
            <a:ext cx="11330043" cy="2123309"/>
            <a:chOff x="0" y="0"/>
            <a:chExt cx="2668812" cy="500149"/>
          </a:xfrm>
        </p:grpSpPr>
        <p:sp>
          <p:nvSpPr>
            <p:cNvPr id="12" name="Freeform 12"/>
            <p:cNvSpPr/>
            <p:nvPr/>
          </p:nvSpPr>
          <p:spPr>
            <a:xfrm>
              <a:off x="0" y="0"/>
              <a:ext cx="2668812" cy="500149"/>
            </a:xfrm>
            <a:custGeom>
              <a:avLst/>
              <a:gdLst/>
              <a:ahLst/>
              <a:cxnLst/>
              <a:rect l="l" t="t" r="r" b="b"/>
              <a:pathLst>
                <a:path w="2668812" h="500149">
                  <a:moveTo>
                    <a:pt x="0" y="0"/>
                  </a:moveTo>
                  <a:lnTo>
                    <a:pt x="2668812" y="0"/>
                  </a:lnTo>
                  <a:lnTo>
                    <a:pt x="2668812" y="500149"/>
                  </a:lnTo>
                  <a:lnTo>
                    <a:pt x="0" y="500149"/>
                  </a:lnTo>
                  <a:close/>
                </a:path>
              </a:pathLst>
            </a:custGeom>
            <a:solidFill>
              <a:srgbClr val="000000">
                <a:alpha val="0"/>
              </a:srgbClr>
            </a:solidFill>
            <a:ln w="38100">
              <a:solidFill>
                <a:srgbClr val="000000"/>
              </a:solidFill>
            </a:ln>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4" name="Picture 14"/>
          <p:cNvPicPr>
            <a:picLocks noChangeAspect="1"/>
          </p:cNvPicPr>
          <p:nvPr/>
        </p:nvPicPr>
        <p:blipFill>
          <a:blip r:embed="rId5"/>
          <a:srcRect l="9769" r="14162" b="7770"/>
          <a:stretch>
            <a:fillRect/>
          </a:stretch>
        </p:blipFill>
        <p:spPr>
          <a:xfrm>
            <a:off x="12961248" y="5361746"/>
            <a:ext cx="3648453" cy="2123309"/>
          </a:xfrm>
          <a:prstGeom prst="rect">
            <a:avLst/>
          </a:prstGeom>
        </p:spPr>
      </p:pic>
      <p:grpSp>
        <p:nvGrpSpPr>
          <p:cNvPr id="16" name="Group 16"/>
          <p:cNvGrpSpPr/>
          <p:nvPr/>
        </p:nvGrpSpPr>
        <p:grpSpPr>
          <a:xfrm>
            <a:off x="5127288" y="7837480"/>
            <a:ext cx="11482413" cy="2232356"/>
            <a:chOff x="0" y="0"/>
            <a:chExt cx="2704703" cy="525835"/>
          </a:xfrm>
        </p:grpSpPr>
        <p:sp>
          <p:nvSpPr>
            <p:cNvPr id="17" name="Freeform 17"/>
            <p:cNvSpPr/>
            <p:nvPr/>
          </p:nvSpPr>
          <p:spPr>
            <a:xfrm>
              <a:off x="0" y="0"/>
              <a:ext cx="2704703" cy="525835"/>
            </a:xfrm>
            <a:custGeom>
              <a:avLst/>
              <a:gdLst/>
              <a:ahLst/>
              <a:cxnLst/>
              <a:rect l="l" t="t" r="r" b="b"/>
              <a:pathLst>
                <a:path w="2704703" h="525835">
                  <a:moveTo>
                    <a:pt x="0" y="0"/>
                  </a:moveTo>
                  <a:lnTo>
                    <a:pt x="2704703" y="0"/>
                  </a:lnTo>
                  <a:lnTo>
                    <a:pt x="2704703" y="525835"/>
                  </a:lnTo>
                  <a:lnTo>
                    <a:pt x="0" y="525835"/>
                  </a:lnTo>
                  <a:close/>
                </a:path>
              </a:pathLst>
            </a:custGeom>
            <a:solidFill>
              <a:srgbClr val="000000">
                <a:alpha val="0"/>
              </a:srgbClr>
            </a:solidFill>
            <a:ln w="38100">
              <a:solidFill>
                <a:srgbClr val="000000"/>
              </a:solidFill>
            </a:ln>
          </p:spPr>
          <p:txBody>
            <a:bodyPr/>
            <a:lstStyle/>
            <a:p>
              <a:endParaRPr lang="en-IN" dirty="0"/>
            </a:p>
          </p:txBody>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3726875" y="244124"/>
            <a:ext cx="10906040" cy="2215194"/>
          </a:xfrm>
          <a:prstGeom prst="rect">
            <a:avLst/>
          </a:prstGeom>
        </p:spPr>
        <p:txBody>
          <a:bodyPr lIns="0" tIns="0" rIns="0" bIns="0" rtlCol="0" anchor="t">
            <a:spAutoFit/>
          </a:bodyPr>
          <a:lstStyle/>
          <a:p>
            <a:pPr algn="ctr">
              <a:lnSpc>
                <a:spcPts val="8874"/>
              </a:lnSpc>
            </a:pPr>
            <a:r>
              <a:rPr lang="en-US" sz="6430" spc="630">
                <a:solidFill>
                  <a:srgbClr val="FFFFFF"/>
                </a:solidFill>
                <a:latin typeface="Oswald Bold"/>
              </a:rPr>
              <a:t>PROBLEM SOLVING APPROACH</a:t>
            </a:r>
          </a:p>
        </p:txBody>
      </p:sp>
      <p:sp>
        <p:nvSpPr>
          <p:cNvPr id="21" name="TextBox 21"/>
          <p:cNvSpPr txBox="1"/>
          <p:nvPr/>
        </p:nvSpPr>
        <p:spPr>
          <a:xfrm>
            <a:off x="5091397" y="3374336"/>
            <a:ext cx="11126479" cy="1681742"/>
          </a:xfrm>
          <a:prstGeom prst="rect">
            <a:avLst/>
          </a:prstGeom>
        </p:spPr>
        <p:txBody>
          <a:bodyPr wrap="square" lIns="0" tIns="0" rIns="0" bIns="0" rtlCol="0" anchor="t">
            <a:spAutoFit/>
          </a:bodyPr>
          <a:lstStyle/>
          <a:p>
            <a:pPr marL="350705" lvl="1" indent="-175352">
              <a:lnSpc>
                <a:spcPts val="2241"/>
              </a:lnSpc>
              <a:buFont typeface="Arial"/>
              <a:buChar char="•"/>
            </a:pPr>
            <a:r>
              <a:rPr lang="en-US" sz="1624" spc="159" dirty="0">
                <a:solidFill>
                  <a:srgbClr val="231F20"/>
                </a:solidFill>
                <a:latin typeface="DM Sans Bold"/>
              </a:rPr>
              <a:t>By identifying payment patterns:-</a:t>
            </a:r>
            <a:r>
              <a:rPr lang="en-US" dirty="0"/>
              <a:t> We can recognize recurring payment delays using bar charts and pie charts and identify best payment terms. Examining transaction data brings to light patterns and correlations between specific payments and delays. This allows the company to make precise improvements to billing procedures, select improved payment options, and increase payment fulfillment efficiency overall.</a:t>
            </a:r>
            <a:br>
              <a:rPr lang="en-US" dirty="0"/>
            </a:br>
            <a:endParaRPr lang="en-US" sz="1624" spc="159" dirty="0">
              <a:solidFill>
                <a:srgbClr val="231F20"/>
              </a:solidFill>
              <a:latin typeface="DM Sans Bold"/>
            </a:endParaRPr>
          </a:p>
        </p:txBody>
      </p:sp>
      <p:sp>
        <p:nvSpPr>
          <p:cNvPr id="22" name="TextBox 22"/>
          <p:cNvSpPr txBox="1"/>
          <p:nvPr/>
        </p:nvSpPr>
        <p:spPr>
          <a:xfrm>
            <a:off x="1437346" y="5862254"/>
            <a:ext cx="11116063" cy="840679"/>
          </a:xfrm>
          <a:prstGeom prst="rect">
            <a:avLst/>
          </a:prstGeom>
        </p:spPr>
        <p:txBody>
          <a:bodyPr lIns="0" tIns="0" rIns="0" bIns="0" rtlCol="0" anchor="t">
            <a:spAutoFit/>
          </a:bodyPr>
          <a:lstStyle/>
          <a:p>
            <a:pPr marL="350705" lvl="1" indent="-175352">
              <a:lnSpc>
                <a:spcPts val="2241"/>
              </a:lnSpc>
              <a:buFont typeface="Arial"/>
              <a:buChar char="•"/>
            </a:pPr>
            <a:r>
              <a:rPr lang="en-US" sz="1624" spc="159" dirty="0">
                <a:solidFill>
                  <a:srgbClr val="231F20"/>
                </a:solidFill>
                <a:latin typeface="DM Sans Bold"/>
              </a:rPr>
              <a:t>. Conducting Regular Payment Audits;-</a:t>
            </a:r>
            <a:r>
              <a:rPr lang="en-US" sz="1600" dirty="0"/>
              <a:t>with tools like Google Collab for data processing and visualization platforms like Tableau, Excel, or Power BI for trend analysis will allow Hashtago to proactively address overdue accounts by visualizing cash flow gaps.</a:t>
            </a:r>
            <a:endParaRPr lang="en-US" sz="1624" spc="159" dirty="0">
              <a:solidFill>
                <a:srgbClr val="231F20"/>
              </a:solidFill>
              <a:latin typeface="DM Sans Bold"/>
            </a:endParaRPr>
          </a:p>
        </p:txBody>
      </p:sp>
      <p:sp>
        <p:nvSpPr>
          <p:cNvPr id="23" name="TextBox 23"/>
          <p:cNvSpPr txBox="1"/>
          <p:nvPr/>
        </p:nvSpPr>
        <p:spPr>
          <a:xfrm>
            <a:off x="5237227" y="8008930"/>
            <a:ext cx="11126479" cy="4503028"/>
          </a:xfrm>
          <a:prstGeom prst="rect">
            <a:avLst/>
          </a:prstGeom>
        </p:spPr>
        <p:txBody>
          <a:bodyPr lIns="0" tIns="0" rIns="0" bIns="0" rtlCol="0" anchor="t">
            <a:spAutoFit/>
          </a:bodyPr>
          <a:lstStyle/>
          <a:p>
            <a:pPr marL="350705" lvl="1" indent="-175353">
              <a:lnSpc>
                <a:spcPts val="2241"/>
              </a:lnSpc>
              <a:buFont typeface="Arial"/>
              <a:buChar char="•"/>
            </a:pPr>
            <a:r>
              <a:rPr lang="en-US" sz="1600" b="1" dirty="0"/>
              <a:t> Implementing Customer Feedback Mechanisms:-</a:t>
            </a:r>
            <a:r>
              <a:rPr lang="en-US" sz="1600" dirty="0"/>
              <a:t>To bridge the communication gap and customer retention level, we shall interpret client feedback data through the use of visualization tools such as bar charts, pie charts, and line graphs. Bar charts will be used to compare different services' levels of satisfaction, while pie charts will show the percentage of categories of feedback (e.g., positive, negative, neutral). Line graphs will monitor changes in client sentiment across time, picking out trends and patterns. These visualizations will reveal key problems, identify commonly discussed issues, and identify areas of improvement. With these insights, specific strategies can be crafted to improve communication, individualize client interactions, and ultimately improve retention rates.</a:t>
            </a:r>
          </a:p>
          <a:p>
            <a:pPr marL="350705" lvl="1" indent="-175353">
              <a:lnSpc>
                <a:spcPts val="2241"/>
              </a:lnSpc>
              <a:buFont typeface="Arial"/>
              <a:buChar char="•"/>
            </a:pPr>
            <a:endParaRPr lang="en-US" sz="1600" b="1" dirty="0"/>
          </a:p>
          <a:p>
            <a:pPr marL="350705" lvl="1" indent="-175353">
              <a:lnSpc>
                <a:spcPts val="2241"/>
              </a:lnSpc>
              <a:buFont typeface="Arial"/>
              <a:buChar char="•"/>
            </a:pPr>
            <a:endParaRPr lang="en-US" sz="1600" b="1" dirty="0"/>
          </a:p>
          <a:p>
            <a:pPr marL="350705" lvl="1" indent="-175353">
              <a:lnSpc>
                <a:spcPts val="2241"/>
              </a:lnSpc>
              <a:buFont typeface="Arial"/>
              <a:buChar char="•"/>
            </a:pPr>
            <a:endParaRPr lang="en-US" sz="1600" b="1" dirty="0"/>
          </a:p>
          <a:p>
            <a:pPr marL="350705" lvl="1" indent="-175353">
              <a:lnSpc>
                <a:spcPts val="2241"/>
              </a:lnSpc>
              <a:buFont typeface="Arial"/>
              <a:buChar char="•"/>
            </a:pPr>
            <a:endParaRPr lang="en-US" sz="1600" b="1" dirty="0"/>
          </a:p>
          <a:p>
            <a:pPr marL="350705" lvl="1" indent="-175353">
              <a:lnSpc>
                <a:spcPts val="2241"/>
              </a:lnSpc>
              <a:buFont typeface="Arial"/>
              <a:buChar char="•"/>
            </a:pPr>
            <a:endParaRPr lang="en-US" sz="1600" b="1" dirty="0"/>
          </a:p>
          <a:p>
            <a:pPr marL="350705" lvl="1" indent="-175353">
              <a:lnSpc>
                <a:spcPts val="2241"/>
              </a:lnSpc>
              <a:buFont typeface="Arial"/>
              <a:buChar char="•"/>
            </a:pPr>
            <a:endParaRPr lang="en-US" sz="1600" b="1" dirty="0"/>
          </a:p>
          <a:p>
            <a:pPr marL="350705" lvl="1" indent="-175353">
              <a:lnSpc>
                <a:spcPts val="2241"/>
              </a:lnSpc>
              <a:buFont typeface="Arial"/>
              <a:buChar char="•"/>
            </a:pPr>
            <a:endParaRPr lang="en-US" sz="1600" b="1" dirty="0"/>
          </a:p>
          <a:p>
            <a:pPr marL="350705" lvl="1" indent="-175353">
              <a:lnSpc>
                <a:spcPts val="2241"/>
              </a:lnSpc>
              <a:buFont typeface="Arial"/>
              <a:buChar char="•"/>
            </a:pPr>
            <a:endParaRPr lang="en-US" sz="1600" b="1" dirty="0"/>
          </a:p>
          <a:p>
            <a:pPr marL="350705" lvl="1" indent="-175353">
              <a:lnSpc>
                <a:spcPts val="2241"/>
              </a:lnSpc>
              <a:buFont typeface="Arial"/>
              <a:buChar char="•"/>
            </a:pPr>
            <a:endParaRPr lang="en-US" sz="1624" spc="159" dirty="0">
              <a:solidFill>
                <a:srgbClr val="231F20"/>
              </a:solidFill>
              <a:latin typeface="DM Sans"/>
            </a:endParaRPr>
          </a:p>
        </p:txBody>
      </p:sp>
      <p:pic>
        <p:nvPicPr>
          <p:cNvPr id="27" name="Picture 26">
            <a:extLst>
              <a:ext uri="{FF2B5EF4-FFF2-40B4-BE49-F238E27FC236}">
                <a16:creationId xmlns:a16="http://schemas.microsoft.com/office/drawing/2014/main" id="{D7C73AF4-515C-EE30-4C1E-8E6067E894D1}"/>
              </a:ext>
            </a:extLst>
          </p:cNvPr>
          <p:cNvPicPr>
            <a:picLocks noChangeAspect="1"/>
          </p:cNvPicPr>
          <p:nvPr/>
        </p:nvPicPr>
        <p:blipFill>
          <a:blip r:embed="rId6"/>
          <a:stretch>
            <a:fillRect/>
          </a:stretch>
        </p:blipFill>
        <p:spPr>
          <a:xfrm>
            <a:off x="1332379" y="2966189"/>
            <a:ext cx="3714793" cy="2300414"/>
          </a:xfrm>
          <a:prstGeom prst="rect">
            <a:avLst/>
          </a:prstGeom>
        </p:spPr>
      </p:pic>
      <p:pic>
        <p:nvPicPr>
          <p:cNvPr id="24" name="Picture 23">
            <a:extLst>
              <a:ext uri="{FF2B5EF4-FFF2-40B4-BE49-F238E27FC236}">
                <a16:creationId xmlns:a16="http://schemas.microsoft.com/office/drawing/2014/main" id="{4AB3EBAC-5F1C-A6DB-DDA1-E6D3AB585E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116" y="7591777"/>
            <a:ext cx="4146509" cy="2512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0-#ppt_w/2"/>
                                          </p:val>
                                        </p:tav>
                                        <p:tav tm="100000">
                                          <p:val>
                                            <p:strVal val="#ppt_x"/>
                                          </p:val>
                                        </p:tav>
                                      </p:tavLst>
                                    </p:anim>
                                    <p:anim calcmode="lin" valueType="num">
                                      <p:cBhvr additive="base">
                                        <p:cTn id="4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201201"/>
            <a:ext cx="18288000" cy="10287000"/>
          </a:xfrm>
          <a:prstGeom prst="rect">
            <a:avLst/>
          </a:prstGeom>
        </p:spPr>
      </p:pic>
      <p:grpSp>
        <p:nvGrpSpPr>
          <p:cNvPr id="3" name="Group 3"/>
          <p:cNvGrpSpPr/>
          <p:nvPr/>
        </p:nvGrpSpPr>
        <p:grpSpPr>
          <a:xfrm>
            <a:off x="0" y="-145116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5097630"/>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80027" y="-4398423"/>
            <a:ext cx="6709932" cy="6885191"/>
          </a:xfrm>
          <a:prstGeom prst="rect">
            <a:avLst/>
          </a:prstGeom>
        </p:spPr>
      </p:pic>
      <p:pic>
        <p:nvPicPr>
          <p:cNvPr id="8" name="Picture 8"/>
          <p:cNvPicPr>
            <a:picLocks noChangeAspect="1"/>
          </p:cNvPicPr>
          <p:nvPr/>
        </p:nvPicPr>
        <p:blipFill>
          <a:blip r:embed="rId5"/>
          <a:srcRect l="18090" t="2965" r="16378" b="432"/>
          <a:stretch>
            <a:fillRect/>
          </a:stretch>
        </p:blipFill>
        <p:spPr>
          <a:xfrm>
            <a:off x="12803733" y="2173685"/>
            <a:ext cx="5175638" cy="7629702"/>
          </a:xfrm>
          <a:prstGeom prst="rect">
            <a:avLst/>
          </a:prstGeom>
        </p:spPr>
      </p:pic>
      <p:sp>
        <p:nvSpPr>
          <p:cNvPr id="9" name="TextBox 9"/>
          <p:cNvSpPr txBox="1"/>
          <p:nvPr/>
        </p:nvSpPr>
        <p:spPr>
          <a:xfrm>
            <a:off x="3086100" y="-62009"/>
            <a:ext cx="10906040" cy="1091244"/>
          </a:xfrm>
          <a:prstGeom prst="rect">
            <a:avLst/>
          </a:prstGeom>
        </p:spPr>
        <p:txBody>
          <a:bodyPr lIns="0" tIns="0" rIns="0" bIns="0" rtlCol="0" anchor="t">
            <a:spAutoFit/>
          </a:bodyPr>
          <a:lstStyle/>
          <a:p>
            <a:pPr algn="ctr">
              <a:lnSpc>
                <a:spcPts val="8874"/>
              </a:lnSpc>
            </a:pPr>
            <a:r>
              <a:rPr lang="en-US" sz="6430" spc="630" dirty="0">
                <a:solidFill>
                  <a:srgbClr val="FFFFFF"/>
                </a:solidFill>
                <a:latin typeface="Oswald Bold"/>
              </a:rPr>
              <a:t>ANALYSIS PROCESS</a:t>
            </a:r>
          </a:p>
        </p:txBody>
      </p:sp>
      <p:sp>
        <p:nvSpPr>
          <p:cNvPr id="10" name="TextBox 10"/>
          <p:cNvSpPr txBox="1"/>
          <p:nvPr/>
        </p:nvSpPr>
        <p:spPr>
          <a:xfrm>
            <a:off x="60941" y="1786510"/>
            <a:ext cx="12133190" cy="8811002"/>
          </a:xfrm>
          <a:prstGeom prst="rect">
            <a:avLst/>
          </a:prstGeom>
        </p:spPr>
        <p:txBody>
          <a:bodyPr lIns="0" tIns="0" rIns="0" bIns="0" rtlCol="0" anchor="t">
            <a:spAutoFit/>
          </a:bodyPr>
          <a:lstStyle/>
          <a:p>
            <a:pPr marL="464733" lvl="1" indent="-232366">
              <a:lnSpc>
                <a:spcPts val="3013"/>
              </a:lnSpc>
              <a:buFont typeface="Arial"/>
              <a:buChar char="•"/>
            </a:pPr>
            <a:r>
              <a:rPr lang="en-US" sz="1600" dirty="0">
                <a:solidFill>
                  <a:srgbClr val="000000"/>
                </a:solidFill>
                <a:latin typeface="DM Sans"/>
              </a:rPr>
              <a:t>Collection of invoice data  and client-feedback data is done   from the company and after that data cleaning is done followed by;-</a:t>
            </a:r>
          </a:p>
          <a:p>
            <a:pPr>
              <a:lnSpc>
                <a:spcPts val="3013"/>
              </a:lnSpc>
            </a:pPr>
            <a:endParaRPr lang="en-US" sz="1600" dirty="0">
              <a:solidFill>
                <a:srgbClr val="000000"/>
              </a:solidFill>
              <a:latin typeface="DM Sans"/>
            </a:endParaRPr>
          </a:p>
          <a:p>
            <a:pPr marL="464733" lvl="1" indent="-232366">
              <a:lnSpc>
                <a:spcPts val="3013"/>
              </a:lnSpc>
              <a:buFont typeface="Arial"/>
              <a:buChar char="•"/>
            </a:pPr>
            <a:r>
              <a:rPr lang="en-US" sz="1600" b="1" dirty="0">
                <a:solidFill>
                  <a:srgbClr val="000000"/>
                </a:solidFill>
                <a:latin typeface="DM Sans"/>
              </a:rPr>
              <a:t>Pre-processing :</a:t>
            </a:r>
          </a:p>
          <a:p>
            <a:pPr marL="929466" lvl="2" indent="-309822">
              <a:lnSpc>
                <a:spcPts val="3013"/>
              </a:lnSpc>
              <a:buFont typeface="Arial"/>
              <a:buChar char="⚬"/>
            </a:pPr>
            <a:r>
              <a:rPr lang="en-US" sz="1600" dirty="0">
                <a:solidFill>
                  <a:srgbClr val="000000"/>
                </a:solidFill>
                <a:latin typeface="DM Sans"/>
              </a:rPr>
              <a:t>Data entered manually </a:t>
            </a:r>
          </a:p>
          <a:p>
            <a:pPr marL="929466" lvl="2" indent="-309822">
              <a:lnSpc>
                <a:spcPts val="3013"/>
              </a:lnSpc>
              <a:buFont typeface="Arial"/>
              <a:buChar char="⚬"/>
            </a:pPr>
            <a:r>
              <a:rPr lang="en-US" sz="1600" dirty="0">
                <a:solidFill>
                  <a:srgbClr val="000000"/>
                </a:solidFill>
                <a:latin typeface="DM Sans"/>
              </a:rPr>
              <a:t>Paste-Transpose function used</a:t>
            </a:r>
          </a:p>
          <a:p>
            <a:pPr marL="929466" lvl="2" indent="-309822">
              <a:lnSpc>
                <a:spcPts val="3013"/>
              </a:lnSpc>
              <a:buFont typeface="Arial"/>
              <a:buChar char="⚬"/>
            </a:pPr>
            <a:r>
              <a:rPr lang="en-US" sz="1600" dirty="0">
                <a:solidFill>
                  <a:srgbClr val="000000"/>
                </a:solidFill>
                <a:latin typeface="DM Sans"/>
              </a:rPr>
              <a:t>Various formulas used to easily enter data and to get weekly data of revenue sheet</a:t>
            </a:r>
          </a:p>
          <a:p>
            <a:pPr>
              <a:lnSpc>
                <a:spcPts val="3013"/>
              </a:lnSpc>
            </a:pPr>
            <a:endParaRPr lang="en-US" sz="1600" dirty="0">
              <a:solidFill>
                <a:srgbClr val="000000"/>
              </a:solidFill>
              <a:latin typeface="DM Sans"/>
            </a:endParaRPr>
          </a:p>
          <a:p>
            <a:pPr marL="464733" lvl="1" indent="-232366">
              <a:lnSpc>
                <a:spcPts val="3013"/>
              </a:lnSpc>
              <a:buFont typeface="Arial"/>
              <a:buChar char="•"/>
            </a:pPr>
            <a:r>
              <a:rPr lang="en-US" sz="1600" b="1" dirty="0">
                <a:solidFill>
                  <a:srgbClr val="000000"/>
                </a:solidFill>
                <a:latin typeface="DM Sans"/>
              </a:rPr>
              <a:t>Descriptive Analysis</a:t>
            </a:r>
          </a:p>
          <a:p>
            <a:pPr marL="929466" lvl="2" indent="-309822">
              <a:lnSpc>
                <a:spcPts val="3013"/>
              </a:lnSpc>
              <a:buFont typeface="Arial"/>
              <a:buChar char="⚬"/>
            </a:pPr>
            <a:r>
              <a:rPr lang="en-US" sz="1600" dirty="0"/>
              <a:t>Histograms were employed to analyze client payment and satisfaction trends. The majority of delayed payments for overdue cases fell between 3 and 15 days, with some outliers up to 156 days, which forms a right-skewed distribution. What this indicates is that the majority of clients delay moderately, but a minority of them present serious cash flow problems and require tighter follow-up or credit policy adjustments.</a:t>
            </a:r>
          </a:p>
          <a:p>
            <a:pPr marL="929466" lvl="2" indent="-309822">
              <a:lnSpc>
                <a:spcPts val="3013"/>
              </a:lnSpc>
              <a:buFont typeface="Arial"/>
              <a:buChar char="⚬"/>
            </a:pPr>
            <a:r>
              <a:rPr lang="en-US" sz="1600" dirty="0">
                <a:latin typeface="DM Sans" pitchFamily="2" charset="0"/>
              </a:rPr>
              <a:t>For client satisfaction, most of the scores were between 3 and 8, with a mean of 5.5, which represents moderate satisfaction. The slight right-skewness indicates that while numerous clients are moderately satisfied, there is a discernible number who are dissatisfied. There is an urgent need to enhance service and prevent client churn.</a:t>
            </a:r>
            <a:endParaRPr lang="en-US" sz="1600" dirty="0">
              <a:solidFill>
                <a:srgbClr val="000000"/>
              </a:solidFill>
              <a:latin typeface="DM Sans" pitchFamily="2" charset="0"/>
            </a:endParaRPr>
          </a:p>
          <a:p>
            <a:pPr>
              <a:lnSpc>
                <a:spcPts val="3013"/>
              </a:lnSpc>
            </a:pPr>
            <a:endParaRPr lang="en-US" sz="1600" dirty="0">
              <a:solidFill>
                <a:srgbClr val="000000"/>
              </a:solidFill>
              <a:latin typeface="DM Sans"/>
            </a:endParaRPr>
          </a:p>
          <a:p>
            <a:pPr marL="464733" lvl="1" indent="-232366">
              <a:lnSpc>
                <a:spcPts val="3013"/>
              </a:lnSpc>
              <a:buFont typeface="Arial"/>
              <a:buChar char="•"/>
            </a:pPr>
            <a:r>
              <a:rPr lang="en-US" sz="1600" b="1" dirty="0">
                <a:solidFill>
                  <a:srgbClr val="000000"/>
                </a:solidFill>
                <a:latin typeface="DM Sans"/>
              </a:rPr>
              <a:t>Diagnostic Analysis</a:t>
            </a:r>
          </a:p>
          <a:p>
            <a:pPr marL="929466" lvl="2" indent="-309822">
              <a:lnSpc>
                <a:spcPts val="3013"/>
              </a:lnSpc>
              <a:buFont typeface="Arial"/>
              <a:buChar char="⚬"/>
            </a:pPr>
            <a:r>
              <a:rPr lang="en-US" sz="1600" dirty="0">
                <a:latin typeface="DM Sans" pitchFamily="2" charset="0"/>
              </a:rPr>
              <a:t>Payment Issues Identified pie charts and line graphs in Python (Google Collab) indicated 45% unpaid and 27% overdue bills, with delays greatest during exam months.</a:t>
            </a:r>
          </a:p>
          <a:p>
            <a:pPr marL="929466" lvl="2" indent="-309822">
              <a:lnSpc>
                <a:spcPts val="3013"/>
              </a:lnSpc>
              <a:buFont typeface="Arial"/>
              <a:buChar char="⚬"/>
            </a:pPr>
            <a:r>
              <a:rPr lang="en-US" sz="1600" dirty="0">
                <a:latin typeface="DM Sans" pitchFamily="2" charset="0"/>
              </a:rPr>
              <a:t>Client Dissatisfaction</a:t>
            </a:r>
            <a:r>
              <a:rPr lang="en-US" sz="1600" b="1" dirty="0">
                <a:latin typeface="DM Sans" pitchFamily="2" charset="0"/>
              </a:rPr>
              <a:t> </a:t>
            </a:r>
            <a:r>
              <a:rPr lang="en-US" sz="1600" dirty="0">
                <a:latin typeface="DM Sans" pitchFamily="2" charset="0"/>
              </a:rPr>
              <a:t>Tracked histograms and pie charts indicated most satisfaction ratings were mid-range, and 40% wouldn't recommend the company—emphasizing bad follow-up and communication lapses.</a:t>
            </a:r>
            <a:br>
              <a:rPr lang="en-US" sz="1600" dirty="0">
                <a:latin typeface="DM Sans" pitchFamily="2" charset="0"/>
              </a:rPr>
            </a:br>
            <a:endParaRPr lang="en-US" sz="1600" dirty="0">
              <a:solidFill>
                <a:srgbClr val="000000"/>
              </a:solidFill>
              <a:latin typeface="DM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fade">
                                      <p:cBhvr>
                                        <p:cTn id="31" dur="500"/>
                                        <p:tgtEl>
                                          <p:spTgt spid="10">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500"/>
                                        <p:tgtEl>
                                          <p:spTgt spid="10">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fade">
                                      <p:cBhvr>
                                        <p:cTn id="37" dur="500"/>
                                        <p:tgtEl>
                                          <p:spTgt spid="10">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5" end="5"/>
                                            </p:txEl>
                                          </p:spTgt>
                                        </p:tgtEl>
                                        <p:attrNameLst>
                                          <p:attrName>style.visibility</p:attrName>
                                        </p:attrNameLst>
                                      </p:cBhvr>
                                      <p:to>
                                        <p:strVal val="visible"/>
                                      </p:to>
                                    </p:set>
                                    <p:animEffect transition="in" filter="fade">
                                      <p:cBhvr>
                                        <p:cTn id="40" dur="500"/>
                                        <p:tgtEl>
                                          <p:spTgt spid="10">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xEl>
                                              <p:pRg st="7" end="7"/>
                                            </p:txEl>
                                          </p:spTgt>
                                        </p:tgtEl>
                                        <p:attrNameLst>
                                          <p:attrName>style.visibility</p:attrName>
                                        </p:attrNameLst>
                                      </p:cBhvr>
                                      <p:to>
                                        <p:strVal val="visible"/>
                                      </p:to>
                                    </p:set>
                                    <p:animEffect transition="in" filter="fade">
                                      <p:cBhvr>
                                        <p:cTn id="45" dur="500"/>
                                        <p:tgtEl>
                                          <p:spTgt spid="10">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500"/>
                                        <p:tgtEl>
                                          <p:spTgt spid="10">
                                            <p:txEl>
                                              <p:pRg st="8" end="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xEl>
                                              <p:pRg st="9" end="9"/>
                                            </p:txEl>
                                          </p:spTgt>
                                        </p:tgtEl>
                                        <p:attrNameLst>
                                          <p:attrName>style.visibility</p:attrName>
                                        </p:attrNameLst>
                                      </p:cBhvr>
                                      <p:to>
                                        <p:strVal val="visible"/>
                                      </p:to>
                                    </p:set>
                                    <p:animEffect transition="in" filter="fade">
                                      <p:cBhvr>
                                        <p:cTn id="51"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E25A9-9A20-B7F3-89BC-F51EF3580AA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4A4F49E-3358-988A-6E7C-2B9EC0A4A38D}"/>
              </a:ext>
            </a:extLst>
          </p:cNvPr>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a:extLst>
              <a:ext uri="{FF2B5EF4-FFF2-40B4-BE49-F238E27FC236}">
                <a16:creationId xmlns:a16="http://schemas.microsoft.com/office/drawing/2014/main" id="{9B001617-39CE-A805-15D3-EC80238DE407}"/>
              </a:ext>
            </a:extLst>
          </p:cNvPr>
          <p:cNvGrpSpPr/>
          <p:nvPr/>
        </p:nvGrpSpPr>
        <p:grpSpPr>
          <a:xfrm>
            <a:off x="35895" y="-1184626"/>
            <a:ext cx="18288000" cy="3086100"/>
            <a:chOff x="0" y="0"/>
            <a:chExt cx="4816593" cy="812800"/>
          </a:xfrm>
        </p:grpSpPr>
        <p:sp>
          <p:nvSpPr>
            <p:cNvPr id="4" name="Freeform 4">
              <a:extLst>
                <a:ext uri="{FF2B5EF4-FFF2-40B4-BE49-F238E27FC236}">
                  <a16:creationId xmlns:a16="http://schemas.microsoft.com/office/drawing/2014/main" id="{3B57DF55-5F90-0BBC-223B-F076753B20A0}"/>
                </a:ext>
              </a:extLst>
            </p:cNvPr>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a:extLst>
                <a:ext uri="{FF2B5EF4-FFF2-40B4-BE49-F238E27FC236}">
                  <a16:creationId xmlns:a16="http://schemas.microsoft.com/office/drawing/2014/main" id="{A1E6A1EC-90F3-FCF3-A676-68A9B1EA13C9}"/>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a:extLst>
              <a:ext uri="{FF2B5EF4-FFF2-40B4-BE49-F238E27FC236}">
                <a16:creationId xmlns:a16="http://schemas.microsoft.com/office/drawing/2014/main" id="{FF7E7ACB-B193-210D-E3D4-B743335FFA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5097630"/>
            <a:ext cx="7616557" cy="7815497"/>
          </a:xfrm>
          <a:prstGeom prst="rect">
            <a:avLst/>
          </a:prstGeom>
        </p:spPr>
      </p:pic>
      <p:pic>
        <p:nvPicPr>
          <p:cNvPr id="7" name="Picture 7">
            <a:extLst>
              <a:ext uri="{FF2B5EF4-FFF2-40B4-BE49-F238E27FC236}">
                <a16:creationId xmlns:a16="http://schemas.microsoft.com/office/drawing/2014/main" id="{416B30F2-9F55-BAA4-F03B-02840C9F31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80027" y="-4398423"/>
            <a:ext cx="6709932" cy="6885191"/>
          </a:xfrm>
          <a:prstGeom prst="rect">
            <a:avLst/>
          </a:prstGeom>
        </p:spPr>
      </p:pic>
      <p:pic>
        <p:nvPicPr>
          <p:cNvPr id="8" name="Picture 8">
            <a:extLst>
              <a:ext uri="{FF2B5EF4-FFF2-40B4-BE49-F238E27FC236}">
                <a16:creationId xmlns:a16="http://schemas.microsoft.com/office/drawing/2014/main" id="{108AE883-491A-21C7-784F-C2D312403557}"/>
              </a:ext>
            </a:extLst>
          </p:cNvPr>
          <p:cNvPicPr>
            <a:picLocks noChangeAspect="1"/>
          </p:cNvPicPr>
          <p:nvPr/>
        </p:nvPicPr>
        <p:blipFill>
          <a:blip r:embed="rId5"/>
          <a:srcRect l="18090" t="2965" r="16378" b="432"/>
          <a:stretch>
            <a:fillRect/>
          </a:stretch>
        </p:blipFill>
        <p:spPr>
          <a:xfrm>
            <a:off x="12803733" y="2173685"/>
            <a:ext cx="5175638" cy="7629702"/>
          </a:xfrm>
          <a:prstGeom prst="rect">
            <a:avLst/>
          </a:prstGeom>
        </p:spPr>
      </p:pic>
      <p:sp>
        <p:nvSpPr>
          <p:cNvPr id="9" name="TextBox 9">
            <a:extLst>
              <a:ext uri="{FF2B5EF4-FFF2-40B4-BE49-F238E27FC236}">
                <a16:creationId xmlns:a16="http://schemas.microsoft.com/office/drawing/2014/main" id="{C5B1E56F-3B1F-85C4-3CB7-7E1EDE7BA7D0}"/>
              </a:ext>
            </a:extLst>
          </p:cNvPr>
          <p:cNvSpPr txBox="1"/>
          <p:nvPr/>
        </p:nvSpPr>
        <p:spPr>
          <a:xfrm>
            <a:off x="3480881" y="425928"/>
            <a:ext cx="10906040" cy="1091244"/>
          </a:xfrm>
          <a:prstGeom prst="rect">
            <a:avLst/>
          </a:prstGeom>
        </p:spPr>
        <p:txBody>
          <a:bodyPr lIns="0" tIns="0" rIns="0" bIns="0" rtlCol="0" anchor="t">
            <a:spAutoFit/>
          </a:bodyPr>
          <a:lstStyle/>
          <a:p>
            <a:pPr algn="ctr">
              <a:lnSpc>
                <a:spcPts val="8874"/>
              </a:lnSpc>
            </a:pPr>
            <a:r>
              <a:rPr lang="en-US" sz="6430" spc="630" dirty="0">
                <a:solidFill>
                  <a:srgbClr val="FFFFFF"/>
                </a:solidFill>
                <a:latin typeface="Oswald Bold"/>
              </a:rPr>
              <a:t>ANALYSIS PROCESS</a:t>
            </a:r>
          </a:p>
        </p:txBody>
      </p:sp>
      <p:sp>
        <p:nvSpPr>
          <p:cNvPr id="10" name="TextBox 10">
            <a:extLst>
              <a:ext uri="{FF2B5EF4-FFF2-40B4-BE49-F238E27FC236}">
                <a16:creationId xmlns:a16="http://schemas.microsoft.com/office/drawing/2014/main" id="{B139632C-A9EC-1D58-3A23-D7CF53945E27}"/>
              </a:ext>
            </a:extLst>
          </p:cNvPr>
          <p:cNvSpPr txBox="1"/>
          <p:nvPr/>
        </p:nvSpPr>
        <p:spPr>
          <a:xfrm>
            <a:off x="270200" y="2290624"/>
            <a:ext cx="12133190" cy="8041560"/>
          </a:xfrm>
          <a:prstGeom prst="rect">
            <a:avLst/>
          </a:prstGeom>
        </p:spPr>
        <p:txBody>
          <a:bodyPr lIns="0" tIns="0" rIns="0" bIns="0" rtlCol="0" anchor="t">
            <a:spAutoFit/>
          </a:bodyPr>
          <a:lstStyle/>
          <a:p>
            <a:pPr marL="464733" lvl="1" indent="-232366">
              <a:lnSpc>
                <a:spcPts val="3013"/>
              </a:lnSpc>
              <a:buFont typeface="Arial"/>
              <a:buChar char="•"/>
            </a:pPr>
            <a:r>
              <a:rPr lang="en-IN" sz="1600" b="1" dirty="0"/>
              <a:t>Python Application in Analysis</a:t>
            </a:r>
            <a:r>
              <a:rPr lang="en-IN" sz="1600" dirty="0"/>
              <a:t>:-</a:t>
            </a:r>
            <a:r>
              <a:rPr lang="en-US" sz="1600" b="1" dirty="0">
                <a:solidFill>
                  <a:srgbClr val="000000"/>
                </a:solidFill>
                <a:latin typeface="DM Sans"/>
              </a:rPr>
              <a:t>:</a:t>
            </a:r>
          </a:p>
          <a:p>
            <a:pPr marL="929466" lvl="2" indent="-309822">
              <a:lnSpc>
                <a:spcPts val="3013"/>
              </a:lnSpc>
              <a:buFont typeface="Arial"/>
              <a:buChar char="⚬"/>
            </a:pPr>
            <a:r>
              <a:rPr lang="en-IN" sz="1600" dirty="0">
                <a:latin typeface="DM Sans" pitchFamily="2" charset="0"/>
              </a:rPr>
              <a:t>Python libraries such as Pandas, NumPy, Matplotlib, Seaborn, Scikit-Learn, Statsmodels, TextBlob, and NLTK were utilized for statistical analysis (mean, median, standard deviation, ANOVA, correlation), predictive modelling (logistic regression), sentiment analysis on client feedback, and data cleaning.</a:t>
            </a:r>
          </a:p>
          <a:p>
            <a:pPr marL="929466" lvl="2" indent="-309822">
              <a:lnSpc>
                <a:spcPts val="3013"/>
              </a:lnSpc>
              <a:buFont typeface="Arial"/>
              <a:buChar char="⚬"/>
            </a:pPr>
            <a:r>
              <a:rPr lang="en-US" sz="1600" dirty="0">
                <a:latin typeface="DM Sans" pitchFamily="2" charset="0"/>
              </a:rPr>
              <a:t>Visualization methods like line graphs (payment trends) and boxplots (delayed payments) were made using Python within Google Collab to gain better insights into trends and client patterns.</a:t>
            </a:r>
            <a:br>
              <a:rPr lang="en-US" sz="1600" dirty="0">
                <a:latin typeface="DM Sans" pitchFamily="2" charset="0"/>
              </a:rPr>
            </a:br>
            <a:endParaRPr lang="en-US" sz="1600" dirty="0">
              <a:solidFill>
                <a:srgbClr val="000000"/>
              </a:solidFill>
              <a:latin typeface="DM Sans" pitchFamily="2" charset="0"/>
            </a:endParaRPr>
          </a:p>
          <a:p>
            <a:pPr marL="464733" lvl="1" indent="-232366">
              <a:lnSpc>
                <a:spcPts val="3013"/>
              </a:lnSpc>
              <a:buFont typeface="Arial"/>
              <a:buChar char="•"/>
            </a:pPr>
            <a:r>
              <a:rPr lang="en-IN" sz="1600" b="1" dirty="0"/>
              <a:t>Predictive Analysis:</a:t>
            </a:r>
            <a:r>
              <a:rPr lang="en-IN" sz="1600" dirty="0"/>
              <a:t> -</a:t>
            </a:r>
            <a:r>
              <a:rPr lang="en-IN" sz="1600" dirty="0">
                <a:latin typeface="DM Sans" pitchFamily="2" charset="0"/>
              </a:rPr>
              <a:t>Predicting The future behaviour- </a:t>
            </a:r>
          </a:p>
          <a:p>
            <a:pPr marL="575267" lvl="1" indent="-342900">
              <a:lnSpc>
                <a:spcPts val="3013"/>
              </a:lnSpc>
              <a:buFont typeface="Courier New" panose="02070309020205020404" pitchFamily="49" charset="0"/>
              <a:buChar char="o"/>
            </a:pPr>
            <a:r>
              <a:rPr lang="en-US" dirty="0"/>
              <a:t>Logistic Regression and Sentiment Analysis: Logistic regression was used to predict, with 80–90% accuracy which clients will pay late, based on characteristics such as past payment history, days overdue, and client feedback scores. Further, sentiment analysis of client feedback identified early hints of dissatisfaction so that intervention could be made before it became an issue.</a:t>
            </a:r>
            <a:endParaRPr lang="en-US" sz="1600" dirty="0">
              <a:latin typeface="DM Sans" pitchFamily="2" charset="0"/>
            </a:endParaRPr>
          </a:p>
          <a:p>
            <a:pPr marL="575267" lvl="1" indent="-342900">
              <a:lnSpc>
                <a:spcPts val="3013"/>
              </a:lnSpc>
              <a:buFont typeface="Courier New" panose="02070309020205020404" pitchFamily="49" charset="0"/>
              <a:buChar char="o"/>
            </a:pPr>
            <a:r>
              <a:rPr lang="en-US" sz="1600" dirty="0">
                <a:latin typeface="DM Sans" pitchFamily="2" charset="0"/>
              </a:rPr>
              <a:t>Machine learning methods assisted in classifying customers as high-risk or low-risk, and churn prediction was done using historical follow-up records and satisfaction scores to detect potential client losses.</a:t>
            </a:r>
          </a:p>
          <a:p>
            <a:pPr marL="232367" lvl="1">
              <a:lnSpc>
                <a:spcPts val="3013"/>
              </a:lnSpc>
            </a:pPr>
            <a:endParaRPr lang="en-US" sz="1600" dirty="0">
              <a:solidFill>
                <a:srgbClr val="000000"/>
              </a:solidFill>
              <a:latin typeface="DM Sans" pitchFamily="2" charset="0"/>
            </a:endParaRPr>
          </a:p>
          <a:p>
            <a:pPr marL="464733" lvl="1" indent="-232366">
              <a:lnSpc>
                <a:spcPts val="3013"/>
              </a:lnSpc>
              <a:buFont typeface="Arial"/>
              <a:buChar char="•"/>
            </a:pPr>
            <a:r>
              <a:rPr lang="en-IN" sz="1600" b="1" dirty="0"/>
              <a:t>Prescriptive Analysis</a:t>
            </a:r>
            <a:r>
              <a:rPr lang="en-IN" sz="1600" dirty="0"/>
              <a:t>; -</a:t>
            </a:r>
            <a:r>
              <a:rPr lang="en-IN" sz="1600" dirty="0">
                <a:latin typeface="DM Sans" pitchFamily="2" charset="0"/>
              </a:rPr>
              <a:t>Providing actionable recommendations-</a:t>
            </a:r>
          </a:p>
          <a:p>
            <a:pPr marL="518117" lvl="1" indent="-285750">
              <a:lnSpc>
                <a:spcPts val="3013"/>
              </a:lnSpc>
              <a:buFont typeface="Courier New" panose="02070309020205020404" pitchFamily="49" charset="0"/>
              <a:buChar char="o"/>
            </a:pPr>
            <a:r>
              <a:rPr lang="en-US" sz="1600" dirty="0">
                <a:latin typeface="DM Sans" pitchFamily="2" charset="0"/>
              </a:rPr>
              <a:t>Adaptable strategies such as early payment discounts, automated reminders, dynamic credit policies, and individualized engagement plans were proposed to enhance timely payments and customer relationship building.</a:t>
            </a:r>
          </a:p>
          <a:p>
            <a:pPr marL="518117" lvl="1" indent="-285750">
              <a:lnSpc>
                <a:spcPts val="3013"/>
              </a:lnSpc>
              <a:buFont typeface="Courier New" panose="02070309020205020404" pitchFamily="49" charset="0"/>
              <a:buChar char="o"/>
            </a:pPr>
            <a:r>
              <a:rPr lang="en-US" sz="1600" dirty="0">
                <a:latin typeface="DM Sans" pitchFamily="2" charset="0"/>
              </a:rPr>
              <a:t>Sentiment analysis and AI chatbots were proposed to monitor customer satisfaction trends and address repetitive questions instantaneously, enhancing client communication and service speed overall.</a:t>
            </a:r>
            <a:endParaRPr lang="en-US" sz="1600" dirty="0">
              <a:solidFill>
                <a:srgbClr val="000000"/>
              </a:solidFill>
              <a:latin typeface="DM Sans" pitchFamily="2" charset="0"/>
            </a:endParaRPr>
          </a:p>
          <a:p>
            <a:pPr marL="464733" lvl="1" indent="-232366">
              <a:lnSpc>
                <a:spcPts val="3013"/>
              </a:lnSpc>
              <a:buFont typeface="Arial"/>
              <a:buChar char="•"/>
            </a:pPr>
            <a:endParaRPr lang="en-US" sz="1600" dirty="0">
              <a:solidFill>
                <a:srgbClr val="000000"/>
              </a:solidFill>
              <a:latin typeface="DM Sans" pitchFamily="2" charset="0"/>
            </a:endParaRPr>
          </a:p>
        </p:txBody>
      </p:sp>
    </p:spTree>
    <p:extLst>
      <p:ext uri="{BB962C8B-B14F-4D97-AF65-F5344CB8AC3E}">
        <p14:creationId xmlns:p14="http://schemas.microsoft.com/office/powerpoint/2010/main" val="18876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Effect transition="in" filter="fade">
                                      <p:cBhvr>
                                        <p:cTn id="31" dur="500"/>
                                        <p:tgtEl>
                                          <p:spTgt spid="10">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xEl>
                                              <p:pRg st="2" end="2"/>
                                            </p:txEl>
                                          </p:spTgt>
                                        </p:tgtEl>
                                        <p:attrNameLst>
                                          <p:attrName>style.visibility</p:attrName>
                                        </p:attrNameLst>
                                      </p:cBhvr>
                                      <p:to>
                                        <p:strVal val="visible"/>
                                      </p:to>
                                    </p:set>
                                    <p:animEffect transition="in" filter="fade">
                                      <p:cBhvr>
                                        <p:cTn id="36" dur="500"/>
                                        <p:tgtEl>
                                          <p:spTgt spid="10">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xEl>
                                              <p:pRg st="3" end="3"/>
                                            </p:txEl>
                                          </p:spTgt>
                                        </p:tgtEl>
                                        <p:attrNameLst>
                                          <p:attrName>style.visibility</p:attrName>
                                        </p:attrNameLst>
                                      </p:cBhvr>
                                      <p:to>
                                        <p:strVal val="visible"/>
                                      </p:to>
                                    </p:set>
                                    <p:animEffect transition="in" filter="fade">
                                      <p:cBhvr>
                                        <p:cTn id="41" dur="500"/>
                                        <p:tgtEl>
                                          <p:spTgt spid="10">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xEl>
                                              <p:pRg st="4" end="4"/>
                                            </p:txEl>
                                          </p:spTgt>
                                        </p:tgtEl>
                                        <p:attrNameLst>
                                          <p:attrName>style.visibility</p:attrName>
                                        </p:attrNameLst>
                                      </p:cBhvr>
                                      <p:to>
                                        <p:strVal val="visible"/>
                                      </p:to>
                                    </p:set>
                                    <p:animEffect transition="in" filter="fade">
                                      <p:cBhvr>
                                        <p:cTn id="46" dur="500"/>
                                        <p:tgtEl>
                                          <p:spTgt spid="10">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animEffect transition="in" filter="fade">
                                      <p:cBhvr>
                                        <p:cTn id="51" dur="500"/>
                                        <p:tgtEl>
                                          <p:spTgt spid="10">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
                                            <p:txEl>
                                              <p:pRg st="7" end="7"/>
                                            </p:txEl>
                                          </p:spTgt>
                                        </p:tgtEl>
                                        <p:attrNameLst>
                                          <p:attrName>style.visibility</p:attrName>
                                        </p:attrNameLst>
                                      </p:cBhvr>
                                      <p:to>
                                        <p:strVal val="visible"/>
                                      </p:to>
                                    </p:set>
                                    <p:animEffect transition="in" filter="fade">
                                      <p:cBhvr>
                                        <p:cTn id="56" dur="500"/>
                                        <p:tgtEl>
                                          <p:spTgt spid="10">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0">
                                            <p:txEl>
                                              <p:pRg st="8" end="8"/>
                                            </p:txEl>
                                          </p:spTgt>
                                        </p:tgtEl>
                                        <p:attrNameLst>
                                          <p:attrName>style.visibility</p:attrName>
                                        </p:attrNameLst>
                                      </p:cBhvr>
                                      <p:to>
                                        <p:strVal val="visible"/>
                                      </p:to>
                                    </p:set>
                                    <p:animEffect transition="in" filter="fade">
                                      <p:cBhvr>
                                        <p:cTn id="61" dur="500"/>
                                        <p:tgtEl>
                                          <p:spTgt spid="10">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xEl>
                                              <p:pRg st="9" end="9"/>
                                            </p:txEl>
                                          </p:spTgt>
                                        </p:tgtEl>
                                        <p:attrNameLst>
                                          <p:attrName>style.visibility</p:attrName>
                                        </p:attrNameLst>
                                      </p:cBhvr>
                                      <p:to>
                                        <p:strVal val="visible"/>
                                      </p:to>
                                    </p:set>
                                    <p:animEffect transition="in" filter="fade">
                                      <p:cBhvr>
                                        <p:cTn id="66"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4" name="TextBox 4"/>
          <p:cNvSpPr txBox="1"/>
          <p:nvPr/>
        </p:nvSpPr>
        <p:spPr>
          <a:xfrm>
            <a:off x="309645" y="1935288"/>
            <a:ext cx="17302771" cy="1780680"/>
          </a:xfrm>
          <a:prstGeom prst="rect">
            <a:avLst/>
          </a:prstGeom>
        </p:spPr>
        <p:txBody>
          <a:bodyPr lIns="0" tIns="0" rIns="0" bIns="0" rtlCol="0" anchor="t">
            <a:spAutoFit/>
          </a:bodyPr>
          <a:lstStyle/>
          <a:p>
            <a:pPr algn="ctr">
              <a:lnSpc>
                <a:spcPts val="4759"/>
              </a:lnSpc>
            </a:pPr>
            <a:r>
              <a:rPr lang="en-US" sz="2400" dirty="0">
                <a:solidFill>
                  <a:srgbClr val="131211"/>
                </a:solidFill>
                <a:latin typeface="DM Sans"/>
              </a:rPr>
              <a:t>The following section provides most notable findings obtained through the analysis of Hashtago's invoice and customer feedback information. Visuals like histograms, pie charts, and line graphs show trends in payment trends and customer satisfaction affecting the business of the company.</a:t>
            </a:r>
          </a:p>
        </p:txBody>
      </p:sp>
      <p:grpSp>
        <p:nvGrpSpPr>
          <p:cNvPr id="6" name="Group 6"/>
          <p:cNvGrpSpPr/>
          <p:nvPr/>
        </p:nvGrpSpPr>
        <p:grpSpPr>
          <a:xfrm>
            <a:off x="-2480027" y="-5299819"/>
            <a:ext cx="23547605" cy="7815497"/>
            <a:chOff x="0" y="0"/>
            <a:chExt cx="31396807" cy="10420662"/>
          </a:xfrm>
        </p:grpSpPr>
        <p:grpSp>
          <p:nvGrpSpPr>
            <p:cNvPr id="7" name="Group 7"/>
            <p:cNvGrpSpPr/>
            <p:nvPr/>
          </p:nvGrpSpPr>
          <p:grpSpPr>
            <a:xfrm>
              <a:off x="3354562" y="5217339"/>
              <a:ext cx="24384000" cy="41148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241398" y="0"/>
              <a:ext cx="10155409" cy="1042066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32276"/>
              <a:ext cx="8946576" cy="9180255"/>
            </a:xfrm>
            <a:prstGeom prst="rect">
              <a:avLst/>
            </a:prstGeom>
          </p:spPr>
        </p:pic>
        <p:sp>
          <p:nvSpPr>
            <p:cNvPr id="12" name="TextBox 12"/>
            <p:cNvSpPr txBox="1"/>
            <p:nvPr/>
          </p:nvSpPr>
          <p:spPr>
            <a:xfrm>
              <a:off x="7947876" y="7402843"/>
              <a:ext cx="14541387" cy="1416892"/>
            </a:xfrm>
            <a:prstGeom prst="rect">
              <a:avLst/>
            </a:prstGeom>
          </p:spPr>
          <p:txBody>
            <a:bodyPr lIns="0" tIns="0" rIns="0" bIns="0" rtlCol="0" anchor="t">
              <a:spAutoFit/>
            </a:bodyPr>
            <a:lstStyle/>
            <a:p>
              <a:pPr algn="ctr">
                <a:lnSpc>
                  <a:spcPts val="8874"/>
                </a:lnSpc>
              </a:pPr>
              <a:r>
                <a:rPr lang="en-US" sz="6430" spc="630">
                  <a:solidFill>
                    <a:srgbClr val="FFFFFF"/>
                  </a:solidFill>
                  <a:latin typeface="Oswald Bold"/>
                </a:rPr>
                <a:t>RESULTS</a:t>
              </a:r>
            </a:p>
          </p:txBody>
        </p:sp>
      </p:grpSp>
      <p:graphicFrame>
        <p:nvGraphicFramePr>
          <p:cNvPr id="13" name="Chart 12">
            <a:extLst>
              <a:ext uri="{FF2B5EF4-FFF2-40B4-BE49-F238E27FC236}">
                <a16:creationId xmlns:a16="http://schemas.microsoft.com/office/drawing/2014/main" id="{625D1E57-D4D4-B609-3327-79E79CFE3A84}"/>
              </a:ext>
            </a:extLst>
          </p:cNvPr>
          <p:cNvGraphicFramePr>
            <a:graphicFrameLocks/>
          </p:cNvGraphicFramePr>
          <p:nvPr>
            <p:extLst>
              <p:ext uri="{D42A27DB-BD31-4B8C-83A1-F6EECF244321}">
                <p14:modId xmlns:p14="http://schemas.microsoft.com/office/powerpoint/2010/main" val="3367061786"/>
              </p:ext>
            </p:extLst>
          </p:nvPr>
        </p:nvGraphicFramePr>
        <p:xfrm>
          <a:off x="820540" y="3945775"/>
          <a:ext cx="5867400" cy="324893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CB7A72AB-54BB-0DD9-37F2-7E8F215D801C}"/>
              </a:ext>
            </a:extLst>
          </p:cNvPr>
          <p:cNvSpPr txBox="1"/>
          <p:nvPr/>
        </p:nvSpPr>
        <p:spPr>
          <a:xfrm>
            <a:off x="43855" y="7607425"/>
            <a:ext cx="8458200" cy="1200329"/>
          </a:xfrm>
          <a:prstGeom prst="rect">
            <a:avLst/>
          </a:prstGeom>
          <a:noFill/>
        </p:spPr>
        <p:txBody>
          <a:bodyPr wrap="square" rtlCol="0">
            <a:spAutoFit/>
          </a:bodyPr>
          <a:lstStyle/>
          <a:p>
            <a:r>
              <a:rPr lang="en-US" dirty="0">
                <a:latin typeface="DM Sans" pitchFamily="2" charset="0"/>
              </a:rPr>
              <a:t> The analysis of Hashtago’s invoice data reveals several key insights that directly impact the company's financial stability</a:t>
            </a:r>
            <a:r>
              <a:rPr lang="en-US" b="1" dirty="0">
                <a:solidFill>
                  <a:schemeClr val="tx2"/>
                </a:solidFill>
                <a:latin typeface="DM Sans" pitchFamily="2" charset="0"/>
              </a:rPr>
              <a:t> .</a:t>
            </a:r>
            <a:r>
              <a:rPr lang="en-US" b="1" dirty="0">
                <a:latin typeface="DM Sans" pitchFamily="2" charset="0"/>
              </a:rPr>
              <a:t>Figure 1</a:t>
            </a:r>
            <a:r>
              <a:rPr lang="en-US" dirty="0">
                <a:latin typeface="DM Sans" pitchFamily="2" charset="0"/>
              </a:rPr>
              <a:t> shows that a substantial proportion of invoices were either unpaid (45%) or overdue (27%), posing a serious cash flow challenge</a:t>
            </a:r>
            <a:endParaRPr lang="en-IN" dirty="0">
              <a:latin typeface="DM Sans" pitchFamily="2" charset="0"/>
            </a:endParaRPr>
          </a:p>
        </p:txBody>
      </p:sp>
      <p:sp>
        <p:nvSpPr>
          <p:cNvPr id="16" name="TextBox 15">
            <a:extLst>
              <a:ext uri="{FF2B5EF4-FFF2-40B4-BE49-F238E27FC236}">
                <a16:creationId xmlns:a16="http://schemas.microsoft.com/office/drawing/2014/main" id="{2EF1F566-C524-14EF-4582-9046B782AC1B}"/>
              </a:ext>
            </a:extLst>
          </p:cNvPr>
          <p:cNvSpPr txBox="1"/>
          <p:nvPr/>
        </p:nvSpPr>
        <p:spPr>
          <a:xfrm>
            <a:off x="2337880" y="7215032"/>
            <a:ext cx="2286000" cy="381000"/>
          </a:xfrm>
          <a:prstGeom prst="rect">
            <a:avLst/>
          </a:prstGeom>
          <a:noFill/>
        </p:spPr>
        <p:txBody>
          <a:bodyPr wrap="square" rtlCol="0">
            <a:spAutoFit/>
          </a:bodyPr>
          <a:lstStyle/>
          <a:p>
            <a:pPr algn="ctr"/>
            <a:r>
              <a:rPr lang="en-US" b="1" dirty="0">
                <a:latin typeface="DM Sans" pitchFamily="2" charset="0"/>
              </a:rPr>
              <a:t>Figure 1</a:t>
            </a:r>
            <a:endParaRPr lang="en-IN" b="1" dirty="0">
              <a:latin typeface="DM Sans" pitchFamily="2" charset="0"/>
            </a:endParaRPr>
          </a:p>
        </p:txBody>
      </p:sp>
      <p:pic>
        <p:nvPicPr>
          <p:cNvPr id="18" name="Picture 17">
            <a:extLst>
              <a:ext uri="{FF2B5EF4-FFF2-40B4-BE49-F238E27FC236}">
                <a16:creationId xmlns:a16="http://schemas.microsoft.com/office/drawing/2014/main" id="{72822C15-F45A-616E-44D2-3643E2425F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0" y="3828951"/>
            <a:ext cx="5610688" cy="3767081"/>
          </a:xfrm>
          <a:prstGeom prst="rect">
            <a:avLst/>
          </a:prstGeom>
        </p:spPr>
      </p:pic>
      <p:sp>
        <p:nvSpPr>
          <p:cNvPr id="19" name="TextBox 18">
            <a:extLst>
              <a:ext uri="{FF2B5EF4-FFF2-40B4-BE49-F238E27FC236}">
                <a16:creationId xmlns:a16="http://schemas.microsoft.com/office/drawing/2014/main" id="{13B7DB8B-127B-D7CB-84F9-A973E76E122C}"/>
              </a:ext>
            </a:extLst>
          </p:cNvPr>
          <p:cNvSpPr txBox="1"/>
          <p:nvPr/>
        </p:nvSpPr>
        <p:spPr>
          <a:xfrm>
            <a:off x="11492522" y="7678857"/>
            <a:ext cx="5610688" cy="1477328"/>
          </a:xfrm>
          <a:prstGeom prst="rect">
            <a:avLst/>
          </a:prstGeom>
          <a:noFill/>
        </p:spPr>
        <p:txBody>
          <a:bodyPr wrap="square" rtlCol="0">
            <a:spAutoFit/>
          </a:bodyPr>
          <a:lstStyle/>
          <a:p>
            <a:r>
              <a:rPr lang="en-US" dirty="0">
                <a:latin typeface="DM Sans" pitchFamily="2" charset="0"/>
              </a:rPr>
              <a:t> </a:t>
            </a:r>
            <a:r>
              <a:rPr lang="en-US" b="1" dirty="0">
                <a:latin typeface="DM Sans" pitchFamily="2" charset="0"/>
              </a:rPr>
              <a:t>Figure 2</a:t>
            </a:r>
            <a:r>
              <a:rPr lang="en-US" dirty="0">
                <a:latin typeface="DM Sans" pitchFamily="2" charset="0"/>
              </a:rPr>
              <a:t> highlights a </a:t>
            </a:r>
            <a:r>
              <a:rPr lang="en-US" b="1" dirty="0">
                <a:latin typeface="DM Sans" pitchFamily="2" charset="0"/>
              </a:rPr>
              <a:t>right-skewed distribution</a:t>
            </a:r>
            <a:r>
              <a:rPr lang="en-US" dirty="0">
                <a:latin typeface="DM Sans" pitchFamily="2" charset="0"/>
              </a:rPr>
              <a:t> in overdue payments, where most delays occurred between </a:t>
            </a:r>
            <a:r>
              <a:rPr lang="en-US" b="1" dirty="0">
                <a:latin typeface="DM Sans" pitchFamily="2" charset="0"/>
              </a:rPr>
              <a:t>3–15 days</a:t>
            </a:r>
            <a:r>
              <a:rPr lang="en-US" dirty="0">
                <a:latin typeface="DM Sans" pitchFamily="2" charset="0"/>
              </a:rPr>
              <a:t>, but a few clients delayed payments up to </a:t>
            </a:r>
            <a:r>
              <a:rPr lang="en-US" b="1" dirty="0">
                <a:latin typeface="DM Sans" pitchFamily="2" charset="0"/>
              </a:rPr>
              <a:t>156 days</a:t>
            </a:r>
            <a:r>
              <a:rPr lang="en-US" dirty="0">
                <a:latin typeface="DM Sans" pitchFamily="2" charset="0"/>
              </a:rPr>
              <a:t>, significantly skewing the overall cash collection. </a:t>
            </a:r>
            <a:endParaRPr lang="en-IN" dirty="0">
              <a:latin typeface="DM Sans" pitchFamily="2" charset="0"/>
            </a:endParaRPr>
          </a:p>
        </p:txBody>
      </p:sp>
      <p:sp>
        <p:nvSpPr>
          <p:cNvPr id="21" name="TextBox 20">
            <a:extLst>
              <a:ext uri="{FF2B5EF4-FFF2-40B4-BE49-F238E27FC236}">
                <a16:creationId xmlns:a16="http://schemas.microsoft.com/office/drawing/2014/main" id="{8C628876-FD8F-75AE-53DE-F03B9822DBE4}"/>
              </a:ext>
            </a:extLst>
          </p:cNvPr>
          <p:cNvSpPr txBox="1"/>
          <p:nvPr/>
        </p:nvSpPr>
        <p:spPr>
          <a:xfrm>
            <a:off x="12536576" y="7411366"/>
            <a:ext cx="2787935" cy="369332"/>
          </a:xfrm>
          <a:prstGeom prst="rect">
            <a:avLst/>
          </a:prstGeom>
          <a:noFill/>
        </p:spPr>
        <p:txBody>
          <a:bodyPr wrap="square" rtlCol="0">
            <a:spAutoFit/>
          </a:bodyPr>
          <a:lstStyle/>
          <a:p>
            <a:pPr algn="ctr"/>
            <a:r>
              <a:rPr lang="en-US" b="1" dirty="0">
                <a:latin typeface="DM Sans" pitchFamily="2" charset="0"/>
              </a:rPr>
              <a:t>Figure 2</a:t>
            </a:r>
            <a:endParaRPr lang="en-IN" b="1" dirty="0">
              <a:latin typeface="DM Sans" pitchFamily="2" charset="0"/>
            </a:endParaRPr>
          </a:p>
        </p:txBody>
      </p:sp>
      <p:sp>
        <p:nvSpPr>
          <p:cNvPr id="22" name="TextBox 21">
            <a:extLst>
              <a:ext uri="{FF2B5EF4-FFF2-40B4-BE49-F238E27FC236}">
                <a16:creationId xmlns:a16="http://schemas.microsoft.com/office/drawing/2014/main" id="{C552EFE0-8DD1-3B1F-4698-3F21F70082EC}"/>
              </a:ext>
            </a:extLst>
          </p:cNvPr>
          <p:cNvSpPr txBox="1"/>
          <p:nvPr/>
        </p:nvSpPr>
        <p:spPr>
          <a:xfrm>
            <a:off x="5028446" y="5095539"/>
            <a:ext cx="7376520" cy="584775"/>
          </a:xfrm>
          <a:prstGeom prst="rect">
            <a:avLst/>
          </a:prstGeom>
          <a:noFill/>
        </p:spPr>
        <p:txBody>
          <a:bodyPr wrap="square" rtlCol="0">
            <a:spAutoFit/>
          </a:bodyPr>
          <a:lstStyle/>
          <a:p>
            <a:r>
              <a:rPr lang="en-US" sz="3200" b="1" dirty="0">
                <a:solidFill>
                  <a:schemeClr val="tx1">
                    <a:alpha val="26000"/>
                  </a:schemeClr>
                </a:solidFill>
                <a:latin typeface="DM Sans" pitchFamily="2" charset="0"/>
              </a:rPr>
              <a:t>INVOICE DATASET ANALYSIS</a:t>
            </a:r>
            <a:endParaRPr lang="en-IN" sz="3200" b="1" dirty="0">
              <a:solidFill>
                <a:schemeClr val="tx1">
                  <a:alpha val="26000"/>
                </a:schemeClr>
              </a:solidFill>
              <a:latin typeface="DM Sans" pitchFamily="2" charset="0"/>
            </a:endParaRPr>
          </a:p>
        </p:txBody>
      </p:sp>
      <p:sp>
        <p:nvSpPr>
          <p:cNvPr id="2" name="TextBox 1">
            <a:extLst>
              <a:ext uri="{FF2B5EF4-FFF2-40B4-BE49-F238E27FC236}">
                <a16:creationId xmlns:a16="http://schemas.microsoft.com/office/drawing/2014/main" id="{B79C7270-2956-8402-5415-E59216A83CF5}"/>
              </a:ext>
            </a:extLst>
          </p:cNvPr>
          <p:cNvSpPr txBox="1"/>
          <p:nvPr/>
        </p:nvSpPr>
        <p:spPr>
          <a:xfrm>
            <a:off x="1934180" y="9181538"/>
            <a:ext cx="1249680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 above two  analysis shows Hashtago faces serious cash flow issues due to a high percentage of unpaid and overdue invoices. Most delays are short-term, but extreme overdue cases significantly distort the overall financial health. Immediate measures are needed to control both frequent minor delays and rare but severe payment defaults.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4" name="Group 4"/>
          <p:cNvGrpSpPr/>
          <p:nvPr/>
        </p:nvGrpSpPr>
        <p:grpSpPr>
          <a:xfrm>
            <a:off x="-2480027" y="-5299819"/>
            <a:ext cx="23547605" cy="7815497"/>
            <a:chOff x="0" y="0"/>
            <a:chExt cx="31396807" cy="10420662"/>
          </a:xfrm>
        </p:grpSpPr>
        <p:grpSp>
          <p:nvGrpSpPr>
            <p:cNvPr id="5" name="Group 5"/>
            <p:cNvGrpSpPr/>
            <p:nvPr/>
          </p:nvGrpSpPr>
          <p:grpSpPr>
            <a:xfrm>
              <a:off x="3354562" y="5217339"/>
              <a:ext cx="24384000" cy="4114800"/>
              <a:chOff x="0" y="0"/>
              <a:chExt cx="4816593" cy="812800"/>
            </a:xfrm>
          </p:grpSpPr>
          <p:sp>
            <p:nvSpPr>
              <p:cNvPr id="6"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241398" y="0"/>
              <a:ext cx="10155409" cy="10420662"/>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32276"/>
              <a:ext cx="8946576" cy="9180255"/>
            </a:xfrm>
            <a:prstGeom prst="rect">
              <a:avLst/>
            </a:prstGeom>
          </p:spPr>
        </p:pic>
        <p:sp>
          <p:nvSpPr>
            <p:cNvPr id="10" name="TextBox 10"/>
            <p:cNvSpPr txBox="1"/>
            <p:nvPr/>
          </p:nvSpPr>
          <p:spPr>
            <a:xfrm>
              <a:off x="7947876" y="7402843"/>
              <a:ext cx="14541387" cy="1416892"/>
            </a:xfrm>
            <a:prstGeom prst="rect">
              <a:avLst/>
            </a:prstGeom>
          </p:spPr>
          <p:txBody>
            <a:bodyPr lIns="0" tIns="0" rIns="0" bIns="0" rtlCol="0" anchor="t">
              <a:spAutoFit/>
            </a:bodyPr>
            <a:lstStyle/>
            <a:p>
              <a:pPr algn="ctr">
                <a:lnSpc>
                  <a:spcPts val="8874"/>
                </a:lnSpc>
              </a:pPr>
              <a:r>
                <a:rPr lang="en-US" sz="6430" spc="630" dirty="0">
                  <a:solidFill>
                    <a:srgbClr val="FFFFFF"/>
                  </a:solidFill>
                  <a:latin typeface="Oswald Bold"/>
                </a:rPr>
                <a:t>RESULTS</a:t>
              </a:r>
            </a:p>
          </p:txBody>
        </p:sp>
      </p:grpSp>
      <p:pic>
        <p:nvPicPr>
          <p:cNvPr id="15" name="Picture 14">
            <a:extLst>
              <a:ext uri="{FF2B5EF4-FFF2-40B4-BE49-F238E27FC236}">
                <a16:creationId xmlns:a16="http://schemas.microsoft.com/office/drawing/2014/main" id="{EE7B958B-D628-335E-4155-8F1C8A0A2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943100"/>
            <a:ext cx="9601200" cy="5380489"/>
          </a:xfrm>
          <a:prstGeom prst="rect">
            <a:avLst/>
          </a:prstGeom>
        </p:spPr>
      </p:pic>
      <p:sp>
        <p:nvSpPr>
          <p:cNvPr id="16" name="TextBox 15">
            <a:extLst>
              <a:ext uri="{FF2B5EF4-FFF2-40B4-BE49-F238E27FC236}">
                <a16:creationId xmlns:a16="http://schemas.microsoft.com/office/drawing/2014/main" id="{1AD19A07-3AB5-65BE-2A4A-BDA07AD1F0AA}"/>
              </a:ext>
            </a:extLst>
          </p:cNvPr>
          <p:cNvSpPr txBox="1"/>
          <p:nvPr/>
        </p:nvSpPr>
        <p:spPr>
          <a:xfrm>
            <a:off x="10668000" y="2515678"/>
            <a:ext cx="6629400" cy="4801314"/>
          </a:xfrm>
          <a:prstGeom prst="rect">
            <a:avLst/>
          </a:prstGeom>
          <a:noFill/>
        </p:spPr>
        <p:txBody>
          <a:bodyPr wrap="square" rtlCol="0">
            <a:spAutoFit/>
          </a:bodyPr>
          <a:lstStyle/>
          <a:p>
            <a:pPr>
              <a:buNone/>
            </a:pPr>
            <a:r>
              <a:rPr lang="en-US" dirty="0">
                <a:latin typeface="DM Sans" pitchFamily="2" charset="0"/>
              </a:rPr>
              <a:t>The chart shows two trends for 2024: total invoices issued each month (orange line) and unpaid invoices (red dashed line). Invoice issuance fluctuated, with peaks in February, April, August, and October, indicating periods of higher business activity. Unpaid invoices spiked in months like April and July, despite high issuance, while August saw fewer unpaid invoices, suggesting better payment collections during that time.</a:t>
            </a:r>
          </a:p>
          <a:p>
            <a:pPr>
              <a:buNone/>
            </a:pPr>
            <a:endParaRPr lang="en-US" dirty="0">
              <a:latin typeface="DM Sans" pitchFamily="2" charset="0"/>
            </a:endParaRPr>
          </a:p>
          <a:p>
            <a:r>
              <a:rPr lang="en-US" dirty="0">
                <a:latin typeface="DM Sans" pitchFamily="2" charset="0"/>
              </a:rPr>
              <a:t>The pattern of unpaid invoices indicates that delays are client-specific rather than seasonal. Even during busy months, unpaid invoices can rise if collection strategies are weak. To improve cash flow, proactive follow-ups and early payment incentives should be emphasized in high-activity months, like April and October. Tracking both trends helps identify periods of increased cash flow risk.</a:t>
            </a:r>
          </a:p>
          <a:p>
            <a:pPr>
              <a:buNone/>
            </a:pPr>
            <a:endParaRPr lang="en-US" dirty="0">
              <a:latin typeface="DM Sans" pitchFamily="2" charset="0"/>
            </a:endParaRPr>
          </a:p>
        </p:txBody>
      </p:sp>
      <p:sp>
        <p:nvSpPr>
          <p:cNvPr id="2" name="TextBox 1">
            <a:extLst>
              <a:ext uri="{FF2B5EF4-FFF2-40B4-BE49-F238E27FC236}">
                <a16:creationId xmlns:a16="http://schemas.microsoft.com/office/drawing/2014/main" id="{D76BDCF0-799B-7B6B-4C60-F6D0E5E6D2BE}"/>
              </a:ext>
            </a:extLst>
          </p:cNvPr>
          <p:cNvSpPr txBox="1"/>
          <p:nvPr/>
        </p:nvSpPr>
        <p:spPr>
          <a:xfrm>
            <a:off x="874939" y="7889374"/>
            <a:ext cx="16840200"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t>
            </a:r>
            <a:r>
              <a:rPr lang="en-US" dirty="0">
                <a:latin typeface="DM Sans" pitchFamily="2" charset="0"/>
              </a:rPr>
              <a:t>The invoice data analysis for Hashtago revealed major concerns related to payment delays and customer behavior. A significant proportion of invoices were either unpaid or overdue, with the majority of overdue payments falling within a 3–15 day window, though extreme outliers were also present. Identifying high-risk customers based on their late payment patterns has enabled better targeting for follow-ups and risk management. </a:t>
            </a:r>
            <a:r>
              <a:rPr kumimoji="0" lang="en-US" altLang="en-US" sz="1800" b="0" i="0" u="none" strike="noStrike" cap="none" normalizeH="0" baseline="0" dirty="0">
                <a:ln>
                  <a:noFill/>
                </a:ln>
                <a:solidFill>
                  <a:schemeClr val="tx1"/>
                </a:solidFill>
                <a:effectLst/>
                <a:latin typeface="DM Sans" pitchFamily="2" charset="0"/>
              </a:rPr>
              <a:t>The trends indicate that Hashtago’s cash flow challenges are not purely based on sales volume but largely depend on payment collection efficiency. High invoice issuance months often coincide with a rise in unpaid invoices, signaling a need for stronger credit control and follow-up practices. Payment behavior varies significantly across clients, making targeted client-specific interventions essential to reduce overdue payments and maintain financial stability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endParaRPr lang="en-IN" dirty="0"/>
          </a:p>
        </p:txBody>
      </p:sp>
      <p:sp>
        <p:nvSpPr>
          <p:cNvPr id="18" name="TextBox 17">
            <a:extLst>
              <a:ext uri="{FF2B5EF4-FFF2-40B4-BE49-F238E27FC236}">
                <a16:creationId xmlns:a16="http://schemas.microsoft.com/office/drawing/2014/main" id="{B22D9020-B986-C817-A17C-3547FB303E98}"/>
              </a:ext>
            </a:extLst>
          </p:cNvPr>
          <p:cNvSpPr txBox="1"/>
          <p:nvPr/>
        </p:nvSpPr>
        <p:spPr>
          <a:xfrm>
            <a:off x="6020809" y="4600209"/>
            <a:ext cx="6176818" cy="1077218"/>
          </a:xfrm>
          <a:prstGeom prst="rect">
            <a:avLst/>
          </a:prstGeom>
          <a:noFill/>
        </p:spPr>
        <p:txBody>
          <a:bodyPr wrap="square" rtlCol="0">
            <a:spAutoFit/>
          </a:bodyPr>
          <a:lstStyle/>
          <a:p>
            <a:r>
              <a:rPr lang="en-US" sz="3200" b="1" dirty="0">
                <a:solidFill>
                  <a:schemeClr val="tx1">
                    <a:alpha val="32000"/>
                  </a:schemeClr>
                </a:solidFill>
                <a:latin typeface="DM Sans" pitchFamily="2" charset="0"/>
              </a:rPr>
              <a:t>INVOICE DATASET ANALYSIS</a:t>
            </a:r>
            <a:endParaRPr lang="en-IN" sz="3200" b="1" dirty="0">
              <a:solidFill>
                <a:schemeClr val="tx1">
                  <a:alpha val="32000"/>
                </a:schemeClr>
              </a:solidFill>
              <a:latin typeface="DM Sans" pitchFamily="2" charset="0"/>
            </a:endParaRPr>
          </a:p>
          <a:p>
            <a:endParaRPr lang="en-IN" sz="3200" dirty="0">
              <a:solidFill>
                <a:schemeClr val="tx1">
                  <a:alpha val="32000"/>
                </a:schemeClr>
              </a:solidFill>
            </a:endParaRPr>
          </a:p>
        </p:txBody>
      </p:sp>
      <p:sp>
        <p:nvSpPr>
          <p:cNvPr id="19" name="TextBox 18">
            <a:extLst>
              <a:ext uri="{FF2B5EF4-FFF2-40B4-BE49-F238E27FC236}">
                <a16:creationId xmlns:a16="http://schemas.microsoft.com/office/drawing/2014/main" id="{253D003E-9D36-B0CE-2B26-9C476EDBE29C}"/>
              </a:ext>
            </a:extLst>
          </p:cNvPr>
          <p:cNvSpPr txBox="1"/>
          <p:nvPr/>
        </p:nvSpPr>
        <p:spPr>
          <a:xfrm>
            <a:off x="4038600" y="7311050"/>
            <a:ext cx="2018495" cy="369332"/>
          </a:xfrm>
          <a:prstGeom prst="rect">
            <a:avLst/>
          </a:prstGeom>
          <a:noFill/>
        </p:spPr>
        <p:txBody>
          <a:bodyPr wrap="square" rtlCol="0">
            <a:spAutoFit/>
          </a:bodyPr>
          <a:lstStyle/>
          <a:p>
            <a:pPr algn="ctr"/>
            <a:r>
              <a:rPr lang="en-US" b="1" dirty="0">
                <a:latin typeface="DM Sans" pitchFamily="2" charset="0"/>
              </a:rPr>
              <a:t>Figure 3</a:t>
            </a:r>
            <a:endParaRPr lang="en-IN" b="1" dirty="0">
              <a:latin typeface="DM Sans"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3" name="Group 3"/>
          <p:cNvGrpSpPr/>
          <p:nvPr/>
        </p:nvGrpSpPr>
        <p:grpSpPr>
          <a:xfrm>
            <a:off x="-2480027" y="-5299819"/>
            <a:ext cx="23547605" cy="7815497"/>
            <a:chOff x="0" y="0"/>
            <a:chExt cx="31396807" cy="10420662"/>
          </a:xfrm>
        </p:grpSpPr>
        <p:grpSp>
          <p:nvGrpSpPr>
            <p:cNvPr id="4" name="Group 4"/>
            <p:cNvGrpSpPr/>
            <p:nvPr/>
          </p:nvGrpSpPr>
          <p:grpSpPr>
            <a:xfrm>
              <a:off x="3354562" y="5217339"/>
              <a:ext cx="24384000" cy="4114800"/>
              <a:chOff x="0" y="0"/>
              <a:chExt cx="4816593" cy="812800"/>
            </a:xfrm>
          </p:grpSpPr>
          <p:sp>
            <p:nvSpPr>
              <p:cNvPr id="5" name="Freeform 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241398" y="0"/>
              <a:ext cx="10155409" cy="10420662"/>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32276"/>
              <a:ext cx="8946576" cy="9180255"/>
            </a:xfrm>
            <a:prstGeom prst="rect">
              <a:avLst/>
            </a:prstGeom>
          </p:spPr>
        </p:pic>
        <p:sp>
          <p:nvSpPr>
            <p:cNvPr id="9" name="TextBox 9"/>
            <p:cNvSpPr txBox="1"/>
            <p:nvPr/>
          </p:nvSpPr>
          <p:spPr>
            <a:xfrm>
              <a:off x="7947876" y="7402843"/>
              <a:ext cx="14541387" cy="1416892"/>
            </a:xfrm>
            <a:prstGeom prst="rect">
              <a:avLst/>
            </a:prstGeom>
          </p:spPr>
          <p:txBody>
            <a:bodyPr lIns="0" tIns="0" rIns="0" bIns="0" rtlCol="0" anchor="t">
              <a:spAutoFit/>
            </a:bodyPr>
            <a:lstStyle/>
            <a:p>
              <a:pPr algn="ctr">
                <a:lnSpc>
                  <a:spcPts val="8874"/>
                </a:lnSpc>
              </a:pPr>
              <a:r>
                <a:rPr lang="en-US" sz="6430" spc="630">
                  <a:solidFill>
                    <a:srgbClr val="FFFFFF"/>
                  </a:solidFill>
                  <a:latin typeface="Oswald Bold"/>
                </a:rPr>
                <a:t>RESULTS</a:t>
              </a:r>
            </a:p>
          </p:txBody>
        </p:sp>
      </p:grpSp>
      <p:pic>
        <p:nvPicPr>
          <p:cNvPr id="14" name="Picture 13">
            <a:extLst>
              <a:ext uri="{FF2B5EF4-FFF2-40B4-BE49-F238E27FC236}">
                <a16:creationId xmlns:a16="http://schemas.microsoft.com/office/drawing/2014/main" id="{AC356C61-A15D-8977-B900-FD64DD2C2C29}"/>
              </a:ext>
            </a:extLst>
          </p:cNvPr>
          <p:cNvPicPr>
            <a:picLocks noChangeAspect="1"/>
          </p:cNvPicPr>
          <p:nvPr/>
        </p:nvPicPr>
        <p:blipFill>
          <a:blip r:embed="rId4"/>
          <a:stretch>
            <a:fillRect/>
          </a:stretch>
        </p:blipFill>
        <p:spPr>
          <a:xfrm>
            <a:off x="234511" y="2332536"/>
            <a:ext cx="7990788" cy="4487364"/>
          </a:xfrm>
          <a:prstGeom prst="rect">
            <a:avLst/>
          </a:prstGeom>
        </p:spPr>
      </p:pic>
      <p:sp>
        <p:nvSpPr>
          <p:cNvPr id="15" name="TextBox 14">
            <a:extLst>
              <a:ext uri="{FF2B5EF4-FFF2-40B4-BE49-F238E27FC236}">
                <a16:creationId xmlns:a16="http://schemas.microsoft.com/office/drawing/2014/main" id="{B51730CB-3CFB-FF50-7A31-D1456F6D41B2}"/>
              </a:ext>
            </a:extLst>
          </p:cNvPr>
          <p:cNvSpPr txBox="1"/>
          <p:nvPr/>
        </p:nvSpPr>
        <p:spPr>
          <a:xfrm>
            <a:off x="2552700" y="6819900"/>
            <a:ext cx="2057400" cy="369332"/>
          </a:xfrm>
          <a:prstGeom prst="rect">
            <a:avLst/>
          </a:prstGeom>
          <a:noFill/>
        </p:spPr>
        <p:txBody>
          <a:bodyPr wrap="square" rtlCol="0">
            <a:spAutoFit/>
          </a:bodyPr>
          <a:lstStyle/>
          <a:p>
            <a:pPr algn="ctr"/>
            <a:r>
              <a:rPr lang="en-US" b="1" dirty="0">
                <a:latin typeface="DM Sans" pitchFamily="2" charset="0"/>
              </a:rPr>
              <a:t>Figure 4</a:t>
            </a:r>
            <a:endParaRPr lang="en-IN" b="1" dirty="0">
              <a:latin typeface="DM Sans" pitchFamily="2" charset="0"/>
            </a:endParaRPr>
          </a:p>
        </p:txBody>
      </p:sp>
      <p:sp>
        <p:nvSpPr>
          <p:cNvPr id="16" name="TextBox 15">
            <a:extLst>
              <a:ext uri="{FF2B5EF4-FFF2-40B4-BE49-F238E27FC236}">
                <a16:creationId xmlns:a16="http://schemas.microsoft.com/office/drawing/2014/main" id="{2DC53093-83DA-6785-B9CA-9C9AD555BF08}"/>
              </a:ext>
            </a:extLst>
          </p:cNvPr>
          <p:cNvSpPr txBox="1"/>
          <p:nvPr/>
        </p:nvSpPr>
        <p:spPr>
          <a:xfrm>
            <a:off x="381000" y="7156765"/>
            <a:ext cx="7467600" cy="3139321"/>
          </a:xfrm>
          <a:prstGeom prst="rect">
            <a:avLst/>
          </a:prstGeom>
          <a:noFill/>
        </p:spPr>
        <p:txBody>
          <a:bodyPr wrap="square" rtlCol="0">
            <a:spAutoFit/>
          </a:bodyPr>
          <a:lstStyle/>
          <a:p>
            <a:r>
              <a:rPr lang="en-US" b="1" dirty="0">
                <a:latin typeface="DM Sans" pitchFamily="2" charset="0"/>
              </a:rPr>
              <a:t>Figure 4 </a:t>
            </a:r>
            <a:r>
              <a:rPr lang="en-US" dirty="0">
                <a:latin typeface="DM Sans" pitchFamily="2" charset="0"/>
              </a:rPr>
              <a:t>presents the distribution of client satisfaction scores. The scores ranged from 1 to 10, with the majority of clients providing ratings between 3 and 8. The average satisfaction score was approximately 5.5. The distribution appeared slightly left-skewed, indicating that while extreme dissatisfaction was relatively rare, most customers rated their satisfaction as moderate rather than high. This skewness suggests that although complete dissatisfaction is uncommon, true client delight is also not widespread. In an ideal scenario, a more symmetrical distribution centered around higher scores would reflect a more consistently positive customer experience.</a:t>
            </a:r>
            <a:endParaRPr lang="en-IN" dirty="0">
              <a:latin typeface="DM Sans" pitchFamily="2" charset="0"/>
            </a:endParaRPr>
          </a:p>
        </p:txBody>
      </p:sp>
      <p:pic>
        <p:nvPicPr>
          <p:cNvPr id="17" name="Picture 16">
            <a:extLst>
              <a:ext uri="{FF2B5EF4-FFF2-40B4-BE49-F238E27FC236}">
                <a16:creationId xmlns:a16="http://schemas.microsoft.com/office/drawing/2014/main" id="{0187FFF8-7E2D-464B-E78A-04596BA319B2}"/>
              </a:ext>
            </a:extLst>
          </p:cNvPr>
          <p:cNvPicPr>
            <a:picLocks noChangeAspect="1"/>
          </p:cNvPicPr>
          <p:nvPr/>
        </p:nvPicPr>
        <p:blipFill>
          <a:blip r:embed="rId5"/>
          <a:stretch>
            <a:fillRect/>
          </a:stretch>
        </p:blipFill>
        <p:spPr>
          <a:xfrm>
            <a:off x="10565141" y="2284580"/>
            <a:ext cx="4979659" cy="4979659"/>
          </a:xfrm>
          <a:prstGeom prst="rect">
            <a:avLst/>
          </a:prstGeom>
        </p:spPr>
      </p:pic>
      <p:sp>
        <p:nvSpPr>
          <p:cNvPr id="18" name="TextBox 17">
            <a:extLst>
              <a:ext uri="{FF2B5EF4-FFF2-40B4-BE49-F238E27FC236}">
                <a16:creationId xmlns:a16="http://schemas.microsoft.com/office/drawing/2014/main" id="{D5C5CF53-14D9-B864-D81F-7E2CD64206C9}"/>
              </a:ext>
            </a:extLst>
          </p:cNvPr>
          <p:cNvSpPr txBox="1"/>
          <p:nvPr/>
        </p:nvSpPr>
        <p:spPr>
          <a:xfrm>
            <a:off x="12115800" y="6819900"/>
            <a:ext cx="2590800" cy="369332"/>
          </a:xfrm>
          <a:prstGeom prst="rect">
            <a:avLst/>
          </a:prstGeom>
          <a:noFill/>
        </p:spPr>
        <p:txBody>
          <a:bodyPr wrap="square" rtlCol="0">
            <a:spAutoFit/>
          </a:bodyPr>
          <a:lstStyle/>
          <a:p>
            <a:pPr algn="ctr"/>
            <a:r>
              <a:rPr lang="en-US" b="1" dirty="0">
                <a:latin typeface="DM Sans" pitchFamily="2" charset="0"/>
              </a:rPr>
              <a:t>Figure 5</a:t>
            </a:r>
            <a:endParaRPr lang="en-IN" b="1" dirty="0">
              <a:latin typeface="DM Sans" pitchFamily="2" charset="0"/>
            </a:endParaRPr>
          </a:p>
        </p:txBody>
      </p:sp>
      <p:sp>
        <p:nvSpPr>
          <p:cNvPr id="19" name="TextBox 18">
            <a:extLst>
              <a:ext uri="{FF2B5EF4-FFF2-40B4-BE49-F238E27FC236}">
                <a16:creationId xmlns:a16="http://schemas.microsoft.com/office/drawing/2014/main" id="{00840F13-031A-2946-0AA0-1C0E24E8F312}"/>
              </a:ext>
            </a:extLst>
          </p:cNvPr>
          <p:cNvSpPr txBox="1"/>
          <p:nvPr/>
        </p:nvSpPr>
        <p:spPr>
          <a:xfrm>
            <a:off x="11049000" y="7156766"/>
            <a:ext cx="5410200" cy="3139321"/>
          </a:xfrm>
          <a:prstGeom prst="rect">
            <a:avLst/>
          </a:prstGeom>
          <a:noFill/>
        </p:spPr>
        <p:txBody>
          <a:bodyPr wrap="square" rtlCol="0">
            <a:spAutoFit/>
          </a:bodyPr>
          <a:lstStyle/>
          <a:p>
            <a:r>
              <a:rPr lang="en-US" b="1" dirty="0">
                <a:latin typeface="DM Sans" pitchFamily="2" charset="0"/>
              </a:rPr>
              <a:t>Figure 5</a:t>
            </a:r>
            <a:r>
              <a:rPr lang="en-US" dirty="0">
                <a:latin typeface="DM Sans" pitchFamily="2" charset="0"/>
              </a:rPr>
              <a:t> shows the proportion of clients willing to recommend Hashtago. Sixty percent of clients stated they would recommend the company, while forty percent indicated they would not. Although the majority response is positive, the relatively high percentage of clients unwilling to recommend points to significant areas for service improvement. A higher recommendation rate would generally be associated with stronger brand loyalty and organic client acquisition through referrals.</a:t>
            </a:r>
            <a:endParaRPr lang="en-IN" dirty="0">
              <a:latin typeface="DM Sans" pitchFamily="2" charset="0"/>
            </a:endParaRPr>
          </a:p>
        </p:txBody>
      </p:sp>
      <p:sp>
        <p:nvSpPr>
          <p:cNvPr id="33" name="TextBox 32">
            <a:extLst>
              <a:ext uri="{FF2B5EF4-FFF2-40B4-BE49-F238E27FC236}">
                <a16:creationId xmlns:a16="http://schemas.microsoft.com/office/drawing/2014/main" id="{BA82B40C-E808-B1C0-3659-B444AD5EDF50}"/>
              </a:ext>
            </a:extLst>
          </p:cNvPr>
          <p:cNvSpPr txBox="1"/>
          <p:nvPr/>
        </p:nvSpPr>
        <p:spPr>
          <a:xfrm>
            <a:off x="5758358" y="4783480"/>
            <a:ext cx="7616556" cy="1077218"/>
          </a:xfrm>
          <a:prstGeom prst="rect">
            <a:avLst/>
          </a:prstGeom>
          <a:noFill/>
        </p:spPr>
        <p:txBody>
          <a:bodyPr wrap="square" rtlCol="0">
            <a:spAutoFit/>
          </a:bodyPr>
          <a:lstStyle/>
          <a:p>
            <a:r>
              <a:rPr lang="en-US" sz="3200" dirty="0">
                <a:solidFill>
                  <a:schemeClr val="tx1">
                    <a:alpha val="34000"/>
                  </a:schemeClr>
                </a:solidFill>
                <a:latin typeface="DM Sans" pitchFamily="2" charset="0"/>
              </a:rPr>
              <a:t>Client feedback dataset analysis</a:t>
            </a:r>
            <a:endParaRPr lang="en-IN" sz="3200" dirty="0">
              <a:solidFill>
                <a:schemeClr val="tx1">
                  <a:alpha val="34000"/>
                </a:schemeClr>
              </a:solidFill>
              <a:latin typeface="DM Sans" pitchFamily="2" charset="0"/>
            </a:endParaRPr>
          </a:p>
          <a:p>
            <a:endParaRPr lang="en-IN" sz="3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6456</TotalTime>
  <Words>2053</Words>
  <Application>Microsoft Office PowerPoint</Application>
  <PresentationFormat>Custom</PresentationFormat>
  <Paragraphs>102</Paragraphs>
  <Slides>13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Courier New</vt:lpstr>
      <vt:lpstr>DM Sans</vt:lpstr>
      <vt:lpstr>Oswald</vt:lpstr>
      <vt:lpstr>Arial</vt:lpstr>
      <vt:lpstr>DM Sans Bold</vt:lpstr>
      <vt:lpstr>Oswald Bold</vt:lpstr>
      <vt:lpstr>Montserrat Classic Bold</vt:lpstr>
      <vt:lpstr>Calibri</vt:lpstr>
      <vt:lpstr>Canva Sans</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By Gagneet Kaur Roll no. 21f1006856</dc:title>
  <dc:creator>USER</dc:creator>
  <cp:lastModifiedBy>SANKAR sinha</cp:lastModifiedBy>
  <cp:revision>4</cp:revision>
  <dcterms:created xsi:type="dcterms:W3CDTF">2006-08-16T00:00:00Z</dcterms:created>
  <dcterms:modified xsi:type="dcterms:W3CDTF">2025-04-27T02:52:27Z</dcterms:modified>
  <dc:identifier>DAFgy3KgCNM</dc:identifier>
</cp:coreProperties>
</file>